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5" r:id="rId4"/>
    <p:sldId id="256" r:id="rId5"/>
    <p:sldId id="263" r:id="rId6"/>
    <p:sldId id="270" r:id="rId7"/>
    <p:sldId id="262" r:id="rId8"/>
    <p:sldId id="267" r:id="rId9"/>
    <p:sldId id="264" r:id="rId10"/>
    <p:sldId id="259" r:id="rId11"/>
    <p:sldId id="271" r:id="rId12"/>
    <p:sldId id="273" r:id="rId13"/>
    <p:sldId id="269" r:id="rId14"/>
    <p:sldId id="268" r:id="rId15"/>
    <p:sldId id="261" r:id="rId16"/>
  </p:sldIdLst>
  <p:sldSz cx="12192000" cy="6858000"/>
  <p:notesSz cx="6875463" cy="10002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6" d="100"/>
          <a:sy n="96" d="100"/>
        </p:scale>
        <p:origin x="1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Brown" userId="b972f11d4c16e040" providerId="LiveId" clId="{F66C3777-D115-4222-9C8A-787C856B25F9}"/>
    <pc:docChg chg="modSld">
      <pc:chgData name="Martin Brown" userId="b972f11d4c16e040" providerId="LiveId" clId="{F66C3777-D115-4222-9C8A-787C856B25F9}" dt="2023-10-02T20:33:02.214" v="103" actId="1076"/>
      <pc:docMkLst>
        <pc:docMk/>
      </pc:docMkLst>
      <pc:sldChg chg="modSp mod">
        <pc:chgData name="Martin Brown" userId="b972f11d4c16e040" providerId="LiveId" clId="{F66C3777-D115-4222-9C8A-787C856B25F9}" dt="2023-10-02T20:33:02.214" v="103" actId="1076"/>
        <pc:sldMkLst>
          <pc:docMk/>
          <pc:sldMk cId="1902174289" sldId="258"/>
        </pc:sldMkLst>
        <pc:spChg chg="mod">
          <ac:chgData name="Martin Brown" userId="b972f11d4c16e040" providerId="LiveId" clId="{F66C3777-D115-4222-9C8A-787C856B25F9}" dt="2023-10-02T20:32:46.276" v="102" actId="1076"/>
          <ac:spMkLst>
            <pc:docMk/>
            <pc:sldMk cId="1902174289" sldId="258"/>
            <ac:spMk id="3" creationId="{B976C9EC-1E8D-49B8-8414-6145BB26DD2B}"/>
          </ac:spMkLst>
        </pc:spChg>
        <pc:spChg chg="mod">
          <ac:chgData name="Martin Brown" userId="b972f11d4c16e040" providerId="LiveId" clId="{F66C3777-D115-4222-9C8A-787C856B25F9}" dt="2023-10-02T20:33:02.214" v="103" actId="1076"/>
          <ac:spMkLst>
            <pc:docMk/>
            <pc:sldMk cId="1902174289" sldId="258"/>
            <ac:spMk id="4" creationId="{51789DDF-4861-42E3-AA56-FC21BF4EEF0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E0AAE-39DC-4D18-A956-3EBBA883E7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2CD5B16-8179-443B-B0A3-F1451BF26C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56BFEFD-5CE7-4DEF-9CB8-0583A56B9266}"/>
              </a:ext>
            </a:extLst>
          </p:cNvPr>
          <p:cNvSpPr>
            <a:spLocks noGrp="1"/>
          </p:cNvSpPr>
          <p:nvPr>
            <p:ph type="dt" sz="half" idx="10"/>
          </p:nvPr>
        </p:nvSpPr>
        <p:spPr/>
        <p:txBody>
          <a:bodyPr/>
          <a:lstStyle/>
          <a:p>
            <a:fld id="{AF8E78CB-E0FB-41DA-AF6D-6F9AA392AE89}" type="datetimeFigureOut">
              <a:rPr lang="en-GB" smtClean="0"/>
              <a:t>02/10/2023</a:t>
            </a:fld>
            <a:endParaRPr lang="en-GB"/>
          </a:p>
        </p:txBody>
      </p:sp>
      <p:sp>
        <p:nvSpPr>
          <p:cNvPr id="5" name="Footer Placeholder 4">
            <a:extLst>
              <a:ext uri="{FF2B5EF4-FFF2-40B4-BE49-F238E27FC236}">
                <a16:creationId xmlns:a16="http://schemas.microsoft.com/office/drawing/2014/main" id="{07D6B5C0-B178-4245-8985-BFD13C1546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C3F0EB-2DB4-4569-A34C-48E4E7EE43EF}"/>
              </a:ext>
            </a:extLst>
          </p:cNvPr>
          <p:cNvSpPr>
            <a:spLocks noGrp="1"/>
          </p:cNvSpPr>
          <p:nvPr>
            <p:ph type="sldNum" sz="quarter" idx="12"/>
          </p:nvPr>
        </p:nvSpPr>
        <p:spPr/>
        <p:txBody>
          <a:bodyPr/>
          <a:lstStyle/>
          <a:p>
            <a:fld id="{25E405FD-7150-4B8E-A7E5-265316F6E2F6}" type="slidenum">
              <a:rPr lang="en-GB" smtClean="0"/>
              <a:t>‹#›</a:t>
            </a:fld>
            <a:endParaRPr lang="en-GB"/>
          </a:p>
        </p:txBody>
      </p:sp>
    </p:spTree>
    <p:extLst>
      <p:ext uri="{BB962C8B-B14F-4D97-AF65-F5344CB8AC3E}">
        <p14:creationId xmlns:p14="http://schemas.microsoft.com/office/powerpoint/2010/main" val="182816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626B2-1E1F-4AE5-82F8-18670A011B6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44C85C2-FD04-495F-B31F-F3A06A11CB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83655-D1FF-4401-A3BF-2E2F0E66DEE2}"/>
              </a:ext>
            </a:extLst>
          </p:cNvPr>
          <p:cNvSpPr>
            <a:spLocks noGrp="1"/>
          </p:cNvSpPr>
          <p:nvPr>
            <p:ph type="dt" sz="half" idx="10"/>
          </p:nvPr>
        </p:nvSpPr>
        <p:spPr/>
        <p:txBody>
          <a:bodyPr/>
          <a:lstStyle/>
          <a:p>
            <a:fld id="{AF8E78CB-E0FB-41DA-AF6D-6F9AA392AE89}" type="datetimeFigureOut">
              <a:rPr lang="en-GB" smtClean="0"/>
              <a:t>02/10/2023</a:t>
            </a:fld>
            <a:endParaRPr lang="en-GB"/>
          </a:p>
        </p:txBody>
      </p:sp>
      <p:sp>
        <p:nvSpPr>
          <p:cNvPr id="5" name="Footer Placeholder 4">
            <a:extLst>
              <a:ext uri="{FF2B5EF4-FFF2-40B4-BE49-F238E27FC236}">
                <a16:creationId xmlns:a16="http://schemas.microsoft.com/office/drawing/2014/main" id="{2E4FC1D1-27BC-4AA0-96F8-FC92F84E4D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FC971A-9F1C-4EA0-9DC4-74B97ED1F91F}"/>
              </a:ext>
            </a:extLst>
          </p:cNvPr>
          <p:cNvSpPr>
            <a:spLocks noGrp="1"/>
          </p:cNvSpPr>
          <p:nvPr>
            <p:ph type="sldNum" sz="quarter" idx="12"/>
          </p:nvPr>
        </p:nvSpPr>
        <p:spPr/>
        <p:txBody>
          <a:bodyPr/>
          <a:lstStyle/>
          <a:p>
            <a:fld id="{25E405FD-7150-4B8E-A7E5-265316F6E2F6}" type="slidenum">
              <a:rPr lang="en-GB" smtClean="0"/>
              <a:t>‹#›</a:t>
            </a:fld>
            <a:endParaRPr lang="en-GB"/>
          </a:p>
        </p:txBody>
      </p:sp>
    </p:spTree>
    <p:extLst>
      <p:ext uri="{BB962C8B-B14F-4D97-AF65-F5344CB8AC3E}">
        <p14:creationId xmlns:p14="http://schemas.microsoft.com/office/powerpoint/2010/main" val="3518560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136A2A-3273-4355-A32D-DCA4545EEB3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6797EA-B249-465E-82EE-3818C9A80F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CBA023-F8CF-4C54-8985-E02E81872D61}"/>
              </a:ext>
            </a:extLst>
          </p:cNvPr>
          <p:cNvSpPr>
            <a:spLocks noGrp="1"/>
          </p:cNvSpPr>
          <p:nvPr>
            <p:ph type="dt" sz="half" idx="10"/>
          </p:nvPr>
        </p:nvSpPr>
        <p:spPr/>
        <p:txBody>
          <a:bodyPr/>
          <a:lstStyle/>
          <a:p>
            <a:fld id="{AF8E78CB-E0FB-41DA-AF6D-6F9AA392AE89}" type="datetimeFigureOut">
              <a:rPr lang="en-GB" smtClean="0"/>
              <a:t>02/10/2023</a:t>
            </a:fld>
            <a:endParaRPr lang="en-GB"/>
          </a:p>
        </p:txBody>
      </p:sp>
      <p:sp>
        <p:nvSpPr>
          <p:cNvPr id="5" name="Footer Placeholder 4">
            <a:extLst>
              <a:ext uri="{FF2B5EF4-FFF2-40B4-BE49-F238E27FC236}">
                <a16:creationId xmlns:a16="http://schemas.microsoft.com/office/drawing/2014/main" id="{1C74E4F8-2741-4A48-A52E-B7067F1915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DE498B-93CC-4331-A57C-3445406130DF}"/>
              </a:ext>
            </a:extLst>
          </p:cNvPr>
          <p:cNvSpPr>
            <a:spLocks noGrp="1"/>
          </p:cNvSpPr>
          <p:nvPr>
            <p:ph type="sldNum" sz="quarter" idx="12"/>
          </p:nvPr>
        </p:nvSpPr>
        <p:spPr/>
        <p:txBody>
          <a:bodyPr/>
          <a:lstStyle/>
          <a:p>
            <a:fld id="{25E405FD-7150-4B8E-A7E5-265316F6E2F6}" type="slidenum">
              <a:rPr lang="en-GB" smtClean="0"/>
              <a:t>‹#›</a:t>
            </a:fld>
            <a:endParaRPr lang="en-GB"/>
          </a:p>
        </p:txBody>
      </p:sp>
    </p:spTree>
    <p:extLst>
      <p:ext uri="{BB962C8B-B14F-4D97-AF65-F5344CB8AC3E}">
        <p14:creationId xmlns:p14="http://schemas.microsoft.com/office/powerpoint/2010/main" val="2352278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8193C-BFF3-4736-A894-3CCC3D6D56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2A905BA-A191-4361-B22F-58C7D9F6D5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1135F9-AB3E-405B-AF73-96B38E2F9B30}"/>
              </a:ext>
            </a:extLst>
          </p:cNvPr>
          <p:cNvSpPr>
            <a:spLocks noGrp="1"/>
          </p:cNvSpPr>
          <p:nvPr>
            <p:ph type="dt" sz="half" idx="10"/>
          </p:nvPr>
        </p:nvSpPr>
        <p:spPr/>
        <p:txBody>
          <a:bodyPr/>
          <a:lstStyle/>
          <a:p>
            <a:fld id="{AF8E78CB-E0FB-41DA-AF6D-6F9AA392AE89}" type="datetimeFigureOut">
              <a:rPr lang="en-GB" smtClean="0"/>
              <a:t>02/10/2023</a:t>
            </a:fld>
            <a:endParaRPr lang="en-GB"/>
          </a:p>
        </p:txBody>
      </p:sp>
      <p:sp>
        <p:nvSpPr>
          <p:cNvPr id="5" name="Footer Placeholder 4">
            <a:extLst>
              <a:ext uri="{FF2B5EF4-FFF2-40B4-BE49-F238E27FC236}">
                <a16:creationId xmlns:a16="http://schemas.microsoft.com/office/drawing/2014/main" id="{F8D9201E-1C79-49C6-8EFE-9B5354D8E7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FBDDFE-592A-4B2F-B57C-DC90D2814B6D}"/>
              </a:ext>
            </a:extLst>
          </p:cNvPr>
          <p:cNvSpPr>
            <a:spLocks noGrp="1"/>
          </p:cNvSpPr>
          <p:nvPr>
            <p:ph type="sldNum" sz="quarter" idx="12"/>
          </p:nvPr>
        </p:nvSpPr>
        <p:spPr/>
        <p:txBody>
          <a:bodyPr/>
          <a:lstStyle/>
          <a:p>
            <a:fld id="{25E405FD-7150-4B8E-A7E5-265316F6E2F6}" type="slidenum">
              <a:rPr lang="en-GB" smtClean="0"/>
              <a:t>‹#›</a:t>
            </a:fld>
            <a:endParaRPr lang="en-GB"/>
          </a:p>
        </p:txBody>
      </p:sp>
    </p:spTree>
    <p:extLst>
      <p:ext uri="{BB962C8B-B14F-4D97-AF65-F5344CB8AC3E}">
        <p14:creationId xmlns:p14="http://schemas.microsoft.com/office/powerpoint/2010/main" val="4158724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85511-3ED5-4B97-914F-241A212E6A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86998B4-6DA5-4472-A5D8-6D2B24D17B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FF99D5-E65B-4F48-A924-1E893306929E}"/>
              </a:ext>
            </a:extLst>
          </p:cNvPr>
          <p:cNvSpPr>
            <a:spLocks noGrp="1"/>
          </p:cNvSpPr>
          <p:nvPr>
            <p:ph type="dt" sz="half" idx="10"/>
          </p:nvPr>
        </p:nvSpPr>
        <p:spPr/>
        <p:txBody>
          <a:bodyPr/>
          <a:lstStyle/>
          <a:p>
            <a:fld id="{AF8E78CB-E0FB-41DA-AF6D-6F9AA392AE89}" type="datetimeFigureOut">
              <a:rPr lang="en-GB" smtClean="0"/>
              <a:t>02/10/2023</a:t>
            </a:fld>
            <a:endParaRPr lang="en-GB"/>
          </a:p>
        </p:txBody>
      </p:sp>
      <p:sp>
        <p:nvSpPr>
          <p:cNvPr id="5" name="Footer Placeholder 4">
            <a:extLst>
              <a:ext uri="{FF2B5EF4-FFF2-40B4-BE49-F238E27FC236}">
                <a16:creationId xmlns:a16="http://schemas.microsoft.com/office/drawing/2014/main" id="{EAA78DE4-80FA-43D8-AA70-438BED99AC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FD1AF4-3991-4590-A647-1A02EFDF0BEE}"/>
              </a:ext>
            </a:extLst>
          </p:cNvPr>
          <p:cNvSpPr>
            <a:spLocks noGrp="1"/>
          </p:cNvSpPr>
          <p:nvPr>
            <p:ph type="sldNum" sz="quarter" idx="12"/>
          </p:nvPr>
        </p:nvSpPr>
        <p:spPr/>
        <p:txBody>
          <a:bodyPr/>
          <a:lstStyle/>
          <a:p>
            <a:fld id="{25E405FD-7150-4B8E-A7E5-265316F6E2F6}" type="slidenum">
              <a:rPr lang="en-GB" smtClean="0"/>
              <a:t>‹#›</a:t>
            </a:fld>
            <a:endParaRPr lang="en-GB"/>
          </a:p>
        </p:txBody>
      </p:sp>
    </p:spTree>
    <p:extLst>
      <p:ext uri="{BB962C8B-B14F-4D97-AF65-F5344CB8AC3E}">
        <p14:creationId xmlns:p14="http://schemas.microsoft.com/office/powerpoint/2010/main" val="719421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AE46E-C551-4FAC-AE76-5F8AE410230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CB481E0-38FD-42E9-93E3-FCCB782EC9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146146A-9F40-44AE-B812-166E865739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DA6DA2D-8CB3-4121-ADBB-84A21346B5B2}"/>
              </a:ext>
            </a:extLst>
          </p:cNvPr>
          <p:cNvSpPr>
            <a:spLocks noGrp="1"/>
          </p:cNvSpPr>
          <p:nvPr>
            <p:ph type="dt" sz="half" idx="10"/>
          </p:nvPr>
        </p:nvSpPr>
        <p:spPr/>
        <p:txBody>
          <a:bodyPr/>
          <a:lstStyle/>
          <a:p>
            <a:fld id="{AF8E78CB-E0FB-41DA-AF6D-6F9AA392AE89}" type="datetimeFigureOut">
              <a:rPr lang="en-GB" smtClean="0"/>
              <a:t>02/10/2023</a:t>
            </a:fld>
            <a:endParaRPr lang="en-GB"/>
          </a:p>
        </p:txBody>
      </p:sp>
      <p:sp>
        <p:nvSpPr>
          <p:cNvPr id="6" name="Footer Placeholder 5">
            <a:extLst>
              <a:ext uri="{FF2B5EF4-FFF2-40B4-BE49-F238E27FC236}">
                <a16:creationId xmlns:a16="http://schemas.microsoft.com/office/drawing/2014/main" id="{A8F93799-E9C7-4109-A1F0-D44F79A261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D0A8DC4-E643-4AF6-AFE2-26DBC11451A0}"/>
              </a:ext>
            </a:extLst>
          </p:cNvPr>
          <p:cNvSpPr>
            <a:spLocks noGrp="1"/>
          </p:cNvSpPr>
          <p:nvPr>
            <p:ph type="sldNum" sz="quarter" idx="12"/>
          </p:nvPr>
        </p:nvSpPr>
        <p:spPr/>
        <p:txBody>
          <a:bodyPr/>
          <a:lstStyle/>
          <a:p>
            <a:fld id="{25E405FD-7150-4B8E-A7E5-265316F6E2F6}" type="slidenum">
              <a:rPr lang="en-GB" smtClean="0"/>
              <a:t>‹#›</a:t>
            </a:fld>
            <a:endParaRPr lang="en-GB"/>
          </a:p>
        </p:txBody>
      </p:sp>
    </p:spTree>
    <p:extLst>
      <p:ext uri="{BB962C8B-B14F-4D97-AF65-F5344CB8AC3E}">
        <p14:creationId xmlns:p14="http://schemas.microsoft.com/office/powerpoint/2010/main" val="896692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1B3F3-EC84-4EF8-8EE6-B3F1CD528F3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119DBCE-CE9B-4DEE-9BB0-979FD58C68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B50B85-5500-4EBE-8C46-2B9A3B6308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B326FD7-A865-4CC1-A778-C31EA4D8BF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D20EBD-0B79-4725-A5B5-B17C12FA4E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B64BD80-1873-423C-9A57-E94B6D35F449}"/>
              </a:ext>
            </a:extLst>
          </p:cNvPr>
          <p:cNvSpPr>
            <a:spLocks noGrp="1"/>
          </p:cNvSpPr>
          <p:nvPr>
            <p:ph type="dt" sz="half" idx="10"/>
          </p:nvPr>
        </p:nvSpPr>
        <p:spPr/>
        <p:txBody>
          <a:bodyPr/>
          <a:lstStyle/>
          <a:p>
            <a:fld id="{AF8E78CB-E0FB-41DA-AF6D-6F9AA392AE89}" type="datetimeFigureOut">
              <a:rPr lang="en-GB" smtClean="0"/>
              <a:t>02/10/2023</a:t>
            </a:fld>
            <a:endParaRPr lang="en-GB"/>
          </a:p>
        </p:txBody>
      </p:sp>
      <p:sp>
        <p:nvSpPr>
          <p:cNvPr id="8" name="Footer Placeholder 7">
            <a:extLst>
              <a:ext uri="{FF2B5EF4-FFF2-40B4-BE49-F238E27FC236}">
                <a16:creationId xmlns:a16="http://schemas.microsoft.com/office/drawing/2014/main" id="{2900A5AB-A9EB-4C64-A0DE-8D6DC1A289F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19D2815-35C2-4688-85D3-F759922A0274}"/>
              </a:ext>
            </a:extLst>
          </p:cNvPr>
          <p:cNvSpPr>
            <a:spLocks noGrp="1"/>
          </p:cNvSpPr>
          <p:nvPr>
            <p:ph type="sldNum" sz="quarter" idx="12"/>
          </p:nvPr>
        </p:nvSpPr>
        <p:spPr/>
        <p:txBody>
          <a:bodyPr/>
          <a:lstStyle/>
          <a:p>
            <a:fld id="{25E405FD-7150-4B8E-A7E5-265316F6E2F6}" type="slidenum">
              <a:rPr lang="en-GB" smtClean="0"/>
              <a:t>‹#›</a:t>
            </a:fld>
            <a:endParaRPr lang="en-GB"/>
          </a:p>
        </p:txBody>
      </p:sp>
    </p:spTree>
    <p:extLst>
      <p:ext uri="{BB962C8B-B14F-4D97-AF65-F5344CB8AC3E}">
        <p14:creationId xmlns:p14="http://schemas.microsoft.com/office/powerpoint/2010/main" val="2019501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C65DD-FFA2-4D70-A4C4-852C947B78A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085362A-CD21-4F37-BAA9-6315D3E7A97A}"/>
              </a:ext>
            </a:extLst>
          </p:cNvPr>
          <p:cNvSpPr>
            <a:spLocks noGrp="1"/>
          </p:cNvSpPr>
          <p:nvPr>
            <p:ph type="dt" sz="half" idx="10"/>
          </p:nvPr>
        </p:nvSpPr>
        <p:spPr/>
        <p:txBody>
          <a:bodyPr/>
          <a:lstStyle/>
          <a:p>
            <a:fld id="{AF8E78CB-E0FB-41DA-AF6D-6F9AA392AE89}" type="datetimeFigureOut">
              <a:rPr lang="en-GB" smtClean="0"/>
              <a:t>02/10/2023</a:t>
            </a:fld>
            <a:endParaRPr lang="en-GB"/>
          </a:p>
        </p:txBody>
      </p:sp>
      <p:sp>
        <p:nvSpPr>
          <p:cNvPr id="4" name="Footer Placeholder 3">
            <a:extLst>
              <a:ext uri="{FF2B5EF4-FFF2-40B4-BE49-F238E27FC236}">
                <a16:creationId xmlns:a16="http://schemas.microsoft.com/office/drawing/2014/main" id="{E51CD869-B525-4BAE-8F9A-C560847D5F4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742ABB1-52BB-4E37-AF50-B215991CE7D9}"/>
              </a:ext>
            </a:extLst>
          </p:cNvPr>
          <p:cNvSpPr>
            <a:spLocks noGrp="1"/>
          </p:cNvSpPr>
          <p:nvPr>
            <p:ph type="sldNum" sz="quarter" idx="12"/>
          </p:nvPr>
        </p:nvSpPr>
        <p:spPr/>
        <p:txBody>
          <a:bodyPr/>
          <a:lstStyle/>
          <a:p>
            <a:fld id="{25E405FD-7150-4B8E-A7E5-265316F6E2F6}" type="slidenum">
              <a:rPr lang="en-GB" smtClean="0"/>
              <a:t>‹#›</a:t>
            </a:fld>
            <a:endParaRPr lang="en-GB"/>
          </a:p>
        </p:txBody>
      </p:sp>
    </p:spTree>
    <p:extLst>
      <p:ext uri="{BB962C8B-B14F-4D97-AF65-F5344CB8AC3E}">
        <p14:creationId xmlns:p14="http://schemas.microsoft.com/office/powerpoint/2010/main" val="1635083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5E4E37-5867-4394-8304-6238644314AC}"/>
              </a:ext>
            </a:extLst>
          </p:cNvPr>
          <p:cNvSpPr>
            <a:spLocks noGrp="1"/>
          </p:cNvSpPr>
          <p:nvPr>
            <p:ph type="dt" sz="half" idx="10"/>
          </p:nvPr>
        </p:nvSpPr>
        <p:spPr/>
        <p:txBody>
          <a:bodyPr/>
          <a:lstStyle/>
          <a:p>
            <a:fld id="{AF8E78CB-E0FB-41DA-AF6D-6F9AA392AE89}" type="datetimeFigureOut">
              <a:rPr lang="en-GB" smtClean="0"/>
              <a:t>02/10/2023</a:t>
            </a:fld>
            <a:endParaRPr lang="en-GB"/>
          </a:p>
        </p:txBody>
      </p:sp>
      <p:sp>
        <p:nvSpPr>
          <p:cNvPr id="3" name="Footer Placeholder 2">
            <a:extLst>
              <a:ext uri="{FF2B5EF4-FFF2-40B4-BE49-F238E27FC236}">
                <a16:creationId xmlns:a16="http://schemas.microsoft.com/office/drawing/2014/main" id="{7158C448-8BA9-4F90-B510-12C18E68D37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5D5AA00-335B-406D-85FB-BB23A944B436}"/>
              </a:ext>
            </a:extLst>
          </p:cNvPr>
          <p:cNvSpPr>
            <a:spLocks noGrp="1"/>
          </p:cNvSpPr>
          <p:nvPr>
            <p:ph type="sldNum" sz="quarter" idx="12"/>
          </p:nvPr>
        </p:nvSpPr>
        <p:spPr/>
        <p:txBody>
          <a:bodyPr/>
          <a:lstStyle/>
          <a:p>
            <a:fld id="{25E405FD-7150-4B8E-A7E5-265316F6E2F6}" type="slidenum">
              <a:rPr lang="en-GB" smtClean="0"/>
              <a:t>‹#›</a:t>
            </a:fld>
            <a:endParaRPr lang="en-GB"/>
          </a:p>
        </p:txBody>
      </p:sp>
    </p:spTree>
    <p:extLst>
      <p:ext uri="{BB962C8B-B14F-4D97-AF65-F5344CB8AC3E}">
        <p14:creationId xmlns:p14="http://schemas.microsoft.com/office/powerpoint/2010/main" val="651141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5F73B-2F79-4FD7-A348-4E19663F34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56EBE3A-2B41-44C2-8EAC-974B0E0B50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8B0E7F1-50C9-479D-9560-8D4209A1EC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E04EA4-1DE9-4F26-BA5B-F022D9AF79BD}"/>
              </a:ext>
            </a:extLst>
          </p:cNvPr>
          <p:cNvSpPr>
            <a:spLocks noGrp="1"/>
          </p:cNvSpPr>
          <p:nvPr>
            <p:ph type="dt" sz="half" idx="10"/>
          </p:nvPr>
        </p:nvSpPr>
        <p:spPr/>
        <p:txBody>
          <a:bodyPr/>
          <a:lstStyle/>
          <a:p>
            <a:fld id="{AF8E78CB-E0FB-41DA-AF6D-6F9AA392AE89}" type="datetimeFigureOut">
              <a:rPr lang="en-GB" smtClean="0"/>
              <a:t>02/10/2023</a:t>
            </a:fld>
            <a:endParaRPr lang="en-GB"/>
          </a:p>
        </p:txBody>
      </p:sp>
      <p:sp>
        <p:nvSpPr>
          <p:cNvPr id="6" name="Footer Placeholder 5">
            <a:extLst>
              <a:ext uri="{FF2B5EF4-FFF2-40B4-BE49-F238E27FC236}">
                <a16:creationId xmlns:a16="http://schemas.microsoft.com/office/drawing/2014/main" id="{39290506-B242-499D-8E31-3FF6629AD53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8943FE-4A2F-44FD-9A80-B9FF653684AC}"/>
              </a:ext>
            </a:extLst>
          </p:cNvPr>
          <p:cNvSpPr>
            <a:spLocks noGrp="1"/>
          </p:cNvSpPr>
          <p:nvPr>
            <p:ph type="sldNum" sz="quarter" idx="12"/>
          </p:nvPr>
        </p:nvSpPr>
        <p:spPr/>
        <p:txBody>
          <a:bodyPr/>
          <a:lstStyle/>
          <a:p>
            <a:fld id="{25E405FD-7150-4B8E-A7E5-265316F6E2F6}" type="slidenum">
              <a:rPr lang="en-GB" smtClean="0"/>
              <a:t>‹#›</a:t>
            </a:fld>
            <a:endParaRPr lang="en-GB"/>
          </a:p>
        </p:txBody>
      </p:sp>
    </p:spTree>
    <p:extLst>
      <p:ext uri="{BB962C8B-B14F-4D97-AF65-F5344CB8AC3E}">
        <p14:creationId xmlns:p14="http://schemas.microsoft.com/office/powerpoint/2010/main" val="2517997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8A31A-258A-4944-B69F-5F8839490D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F6B7BDC-4677-4ADC-94AF-40A5CC48CF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3EA8D92-F115-4CC5-875D-6863E4FF6B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CE9834-A688-4C13-A31E-EB26885BB908}"/>
              </a:ext>
            </a:extLst>
          </p:cNvPr>
          <p:cNvSpPr>
            <a:spLocks noGrp="1"/>
          </p:cNvSpPr>
          <p:nvPr>
            <p:ph type="dt" sz="half" idx="10"/>
          </p:nvPr>
        </p:nvSpPr>
        <p:spPr/>
        <p:txBody>
          <a:bodyPr/>
          <a:lstStyle/>
          <a:p>
            <a:fld id="{AF8E78CB-E0FB-41DA-AF6D-6F9AA392AE89}" type="datetimeFigureOut">
              <a:rPr lang="en-GB" smtClean="0"/>
              <a:t>02/10/2023</a:t>
            </a:fld>
            <a:endParaRPr lang="en-GB"/>
          </a:p>
        </p:txBody>
      </p:sp>
      <p:sp>
        <p:nvSpPr>
          <p:cNvPr id="6" name="Footer Placeholder 5">
            <a:extLst>
              <a:ext uri="{FF2B5EF4-FFF2-40B4-BE49-F238E27FC236}">
                <a16:creationId xmlns:a16="http://schemas.microsoft.com/office/drawing/2014/main" id="{674A7272-26C4-40F1-AD45-2C088344E9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B432037-124D-4B43-AF2A-4EA6732222BE}"/>
              </a:ext>
            </a:extLst>
          </p:cNvPr>
          <p:cNvSpPr>
            <a:spLocks noGrp="1"/>
          </p:cNvSpPr>
          <p:nvPr>
            <p:ph type="sldNum" sz="quarter" idx="12"/>
          </p:nvPr>
        </p:nvSpPr>
        <p:spPr/>
        <p:txBody>
          <a:bodyPr/>
          <a:lstStyle/>
          <a:p>
            <a:fld id="{25E405FD-7150-4B8E-A7E5-265316F6E2F6}" type="slidenum">
              <a:rPr lang="en-GB" smtClean="0"/>
              <a:t>‹#›</a:t>
            </a:fld>
            <a:endParaRPr lang="en-GB"/>
          </a:p>
        </p:txBody>
      </p:sp>
    </p:spTree>
    <p:extLst>
      <p:ext uri="{BB962C8B-B14F-4D97-AF65-F5344CB8AC3E}">
        <p14:creationId xmlns:p14="http://schemas.microsoft.com/office/powerpoint/2010/main" val="2278964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DE01F4-02AB-458D-BFC0-67C7A11DE1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11E9F3D-8FB0-4759-8349-E2D421B5C6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8B9011-936F-4F73-8C8C-66B0C3E134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8E78CB-E0FB-41DA-AF6D-6F9AA392AE89}" type="datetimeFigureOut">
              <a:rPr lang="en-GB" smtClean="0"/>
              <a:t>02/10/2023</a:t>
            </a:fld>
            <a:endParaRPr lang="en-GB"/>
          </a:p>
        </p:txBody>
      </p:sp>
      <p:sp>
        <p:nvSpPr>
          <p:cNvPr id="5" name="Footer Placeholder 4">
            <a:extLst>
              <a:ext uri="{FF2B5EF4-FFF2-40B4-BE49-F238E27FC236}">
                <a16:creationId xmlns:a16="http://schemas.microsoft.com/office/drawing/2014/main" id="{1EED3930-9D02-42F8-B821-B742131CBB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EE9DA50-83C1-47D9-AC4C-4BE2020039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E405FD-7150-4B8E-A7E5-265316F6E2F6}" type="slidenum">
              <a:rPr lang="en-GB" smtClean="0"/>
              <a:t>‹#›</a:t>
            </a:fld>
            <a:endParaRPr lang="en-GB"/>
          </a:p>
        </p:txBody>
      </p:sp>
    </p:spTree>
    <p:extLst>
      <p:ext uri="{BB962C8B-B14F-4D97-AF65-F5344CB8AC3E}">
        <p14:creationId xmlns:p14="http://schemas.microsoft.com/office/powerpoint/2010/main" val="2483514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www.sentinus.co.uk/"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6C929D-5B92-48B5-9A6F-7F0097D57BD1}"/>
              </a:ext>
            </a:extLst>
          </p:cNvPr>
          <p:cNvSpPr>
            <a:spLocks noGrp="1"/>
          </p:cNvSpPr>
          <p:nvPr>
            <p:ph idx="1"/>
          </p:nvPr>
        </p:nvSpPr>
        <p:spPr>
          <a:xfrm>
            <a:off x="995784" y="422906"/>
            <a:ext cx="10499530" cy="6127183"/>
          </a:xfrm>
        </p:spPr>
        <p:txBody>
          <a:bodyPr>
            <a:normAutofit/>
          </a:bodyPr>
          <a:lstStyle/>
          <a:p>
            <a:pPr marL="0" indent="0" algn="ctr">
              <a:spcAft>
                <a:spcPts val="400"/>
              </a:spcAft>
              <a:buNone/>
            </a:pPr>
            <a:r>
              <a:rPr lang="en-US" sz="7200" b="1" dirty="0">
                <a:solidFill>
                  <a:srgbClr val="FF0000"/>
                </a:solidFill>
                <a:effectLst/>
                <a:latin typeface="Carlito"/>
                <a:ea typeface="Carlito"/>
                <a:cs typeface="Carlito"/>
              </a:rPr>
              <a:t>Medics in Primary Schools</a:t>
            </a:r>
            <a:endParaRPr lang="en-GB" sz="7200" dirty="0">
              <a:solidFill>
                <a:srgbClr val="FF0000"/>
              </a:solidFill>
              <a:effectLst/>
              <a:latin typeface="Carlito"/>
              <a:ea typeface="Carlito"/>
              <a:cs typeface="Carlito"/>
            </a:endParaRPr>
          </a:p>
          <a:p>
            <a:pPr marL="0" indent="0" algn="ctr">
              <a:spcAft>
                <a:spcPts val="400"/>
              </a:spcAft>
              <a:buNone/>
            </a:pPr>
            <a:endParaRPr lang="en-US" sz="3600" b="1" dirty="0">
              <a:solidFill>
                <a:srgbClr val="0070C0"/>
              </a:solidFill>
              <a:effectLst/>
              <a:latin typeface="Carlito"/>
              <a:ea typeface="Carlito"/>
              <a:cs typeface="Carlito"/>
            </a:endParaRPr>
          </a:p>
          <a:p>
            <a:pPr marL="0" indent="0" algn="ctr">
              <a:spcAft>
                <a:spcPts val="400"/>
              </a:spcAft>
              <a:buNone/>
            </a:pPr>
            <a:r>
              <a:rPr lang="en-US" sz="3600" b="1" dirty="0">
                <a:solidFill>
                  <a:srgbClr val="0070C0"/>
                </a:solidFill>
                <a:effectLst/>
                <a:latin typeface="Carlito"/>
                <a:ea typeface="Carlito"/>
                <a:cs typeface="Carlito"/>
              </a:rPr>
              <a:t>Autumn 2023: In-School Version</a:t>
            </a:r>
          </a:p>
          <a:p>
            <a:pPr marL="0" indent="0" algn="ctr">
              <a:spcAft>
                <a:spcPts val="400"/>
              </a:spcAft>
              <a:buNone/>
            </a:pPr>
            <a:r>
              <a:rPr lang="en-US" sz="3600" b="1" dirty="0">
                <a:solidFill>
                  <a:srgbClr val="0070C0"/>
                </a:solidFill>
                <a:effectLst/>
                <a:latin typeface="Carlito"/>
                <a:ea typeface="Carlito"/>
                <a:cs typeface="Carlito"/>
              </a:rPr>
              <a:t>Autumn 2023: Online Version</a:t>
            </a:r>
            <a:endParaRPr lang="en-GB" sz="3600" dirty="0">
              <a:effectLst/>
              <a:latin typeface="Carlito"/>
              <a:ea typeface="Carlito"/>
              <a:cs typeface="Carlito"/>
            </a:endParaRPr>
          </a:p>
          <a:p>
            <a:pPr marL="0" indent="0" algn="ctr">
              <a:spcAft>
                <a:spcPts val="400"/>
              </a:spcAft>
              <a:buNone/>
            </a:pPr>
            <a:endParaRPr lang="en-US" sz="3600" b="1" dirty="0">
              <a:solidFill>
                <a:srgbClr val="0070C0"/>
              </a:solidFill>
              <a:effectLst/>
              <a:latin typeface="Carlito"/>
              <a:ea typeface="Carlito"/>
              <a:cs typeface="Carlito"/>
            </a:endParaRPr>
          </a:p>
          <a:p>
            <a:pPr marL="0" indent="0" algn="ctr">
              <a:spcAft>
                <a:spcPts val="400"/>
              </a:spcAft>
              <a:buNone/>
            </a:pPr>
            <a:r>
              <a:rPr lang="en-US" sz="3600" b="1" dirty="0">
                <a:solidFill>
                  <a:srgbClr val="0070C0"/>
                </a:solidFill>
                <a:effectLst/>
                <a:latin typeface="Carlito"/>
                <a:ea typeface="Carlito"/>
                <a:cs typeface="Carlito"/>
              </a:rPr>
              <a:t>A QUEEN’S UNIVERSITY / SENTINUS PROGRAMME</a:t>
            </a:r>
          </a:p>
          <a:p>
            <a:pPr marL="0" indent="0" algn="ctr">
              <a:spcAft>
                <a:spcPts val="400"/>
              </a:spcAft>
              <a:buNone/>
            </a:pPr>
            <a:endParaRPr lang="en-US" sz="3600" b="1" dirty="0">
              <a:solidFill>
                <a:srgbClr val="0070C0"/>
              </a:solidFill>
              <a:latin typeface="Carlito"/>
              <a:ea typeface="Carlito"/>
              <a:cs typeface="Carlito"/>
            </a:endParaRPr>
          </a:p>
          <a:p>
            <a:pPr marL="0" indent="0" algn="ctr">
              <a:spcAft>
                <a:spcPts val="400"/>
              </a:spcAft>
              <a:buNone/>
            </a:pPr>
            <a:endParaRPr lang="en-GB" sz="3600" dirty="0">
              <a:effectLst/>
              <a:latin typeface="Carlito"/>
              <a:ea typeface="Carlito"/>
              <a:cs typeface="Carlito"/>
            </a:endParaRPr>
          </a:p>
          <a:p>
            <a:endParaRPr lang="en-GB" dirty="0"/>
          </a:p>
        </p:txBody>
      </p:sp>
      <p:pic>
        <p:nvPicPr>
          <p:cNvPr id="4" name="Picture 3">
            <a:extLst>
              <a:ext uri="{FF2B5EF4-FFF2-40B4-BE49-F238E27FC236}">
                <a16:creationId xmlns:a16="http://schemas.microsoft.com/office/drawing/2014/main" id="{5DF00961-F2B9-331C-9626-C7244C2D4C09}"/>
              </a:ext>
            </a:extLst>
          </p:cNvPr>
          <p:cNvPicPr>
            <a:picLocks noChangeAspect="1"/>
          </p:cNvPicPr>
          <p:nvPr/>
        </p:nvPicPr>
        <p:blipFill>
          <a:blip r:embed="rId2"/>
          <a:srcRect/>
          <a:stretch>
            <a:fillRect/>
          </a:stretch>
        </p:blipFill>
        <p:spPr bwMode="auto">
          <a:xfrm>
            <a:off x="1233828" y="5023332"/>
            <a:ext cx="3795362" cy="1594052"/>
          </a:xfrm>
          <a:prstGeom prst="rect">
            <a:avLst/>
          </a:prstGeom>
          <a:noFill/>
          <a:ln w="9525">
            <a:noFill/>
            <a:miter lim="800000"/>
            <a:headEnd/>
            <a:tailEnd/>
          </a:ln>
        </p:spPr>
      </p:pic>
      <p:pic>
        <p:nvPicPr>
          <p:cNvPr id="5" name="Picture 4">
            <a:extLst>
              <a:ext uri="{FF2B5EF4-FFF2-40B4-BE49-F238E27FC236}">
                <a16:creationId xmlns:a16="http://schemas.microsoft.com/office/drawing/2014/main" id="{71F83EA9-0335-0C13-894C-19F74B127383}"/>
              </a:ext>
            </a:extLst>
          </p:cNvPr>
          <p:cNvPicPr>
            <a:picLocks noChangeAspect="1"/>
          </p:cNvPicPr>
          <p:nvPr/>
        </p:nvPicPr>
        <p:blipFill>
          <a:blip r:embed="rId3"/>
          <a:srcRect/>
          <a:stretch>
            <a:fillRect/>
          </a:stretch>
        </p:blipFill>
        <p:spPr bwMode="auto">
          <a:xfrm>
            <a:off x="6280856" y="5285785"/>
            <a:ext cx="4677316" cy="1069146"/>
          </a:xfrm>
          <a:prstGeom prst="rect">
            <a:avLst/>
          </a:prstGeom>
          <a:noFill/>
          <a:ln w="9525">
            <a:noFill/>
            <a:miter lim="800000"/>
            <a:headEnd/>
            <a:tailEnd/>
          </a:ln>
        </p:spPr>
      </p:pic>
    </p:spTree>
    <p:extLst>
      <p:ext uri="{BB962C8B-B14F-4D97-AF65-F5344CB8AC3E}">
        <p14:creationId xmlns:p14="http://schemas.microsoft.com/office/powerpoint/2010/main" val="2628019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99226C-6B9B-4AAE-B8B1-0E07745CA0C3}"/>
              </a:ext>
            </a:extLst>
          </p:cNvPr>
          <p:cNvSpPr txBox="1"/>
          <p:nvPr/>
        </p:nvSpPr>
        <p:spPr>
          <a:xfrm>
            <a:off x="828170" y="2293034"/>
            <a:ext cx="11062010" cy="3754233"/>
          </a:xfrm>
          <a:prstGeom prst="rect">
            <a:avLst/>
          </a:prstGeom>
          <a:noFill/>
        </p:spPr>
        <p:txBody>
          <a:bodyPr wrap="square">
            <a:spAutoFit/>
          </a:bodyPr>
          <a:lstStyle/>
          <a:p>
            <a:pPr>
              <a:lnSpc>
                <a:spcPct val="107000"/>
              </a:lnSpc>
              <a:spcAft>
                <a:spcPts val="800"/>
              </a:spcAft>
            </a:pP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Design your own </a:t>
            </a:r>
            <a:r>
              <a:rPr lang="en-GB" sz="2800" b="1" dirty="0" err="1">
                <a:solidFill>
                  <a:srgbClr val="FF0000"/>
                </a:solidFill>
                <a:latin typeface="Calibri" panose="020F0502020204030204" pitchFamily="34" charset="0"/>
                <a:ea typeface="Calibri" panose="020F0502020204030204" pitchFamily="34" charset="0"/>
                <a:cs typeface="Calibri" panose="020F0502020204030204" pitchFamily="34" charset="0"/>
              </a:rPr>
              <a:t>P</a:t>
            </a:r>
            <a:r>
              <a:rPr lang="en-GB" sz="2800" b="1"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owerpoint</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presentation.</a:t>
            </a:r>
          </a:p>
          <a:p>
            <a:pPr>
              <a:spcAft>
                <a:spcPts val="800"/>
              </a:spcAft>
            </a:pPr>
            <a:r>
              <a:rPr lang="en-GB" sz="2800" b="1" dirty="0">
                <a:solidFill>
                  <a:srgbClr val="FF0000"/>
                </a:solidFill>
                <a:latin typeface="Calibri" panose="020F0502020204030204" pitchFamily="34" charset="0"/>
                <a:ea typeface="Calibri" panose="020F0502020204030204" pitchFamily="34" charset="0"/>
                <a:cs typeface="Calibri" panose="020F0502020204030204" pitchFamily="34" charset="0"/>
              </a:rPr>
              <a:t>1.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Who am I? </a:t>
            </a:r>
          </a:p>
          <a:p>
            <a:pPr>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Your background, where you live, what you do in your spare time.</a:t>
            </a:r>
          </a:p>
          <a:p>
            <a:pPr>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How you got from primary school to where you are now</a:t>
            </a:r>
            <a:r>
              <a:rPr lang="en-GB" sz="2800" b="1" dirty="0">
                <a:latin typeface="Calibri" panose="020F0502020204030204" pitchFamily="34" charset="0"/>
                <a:ea typeface="Calibri" panose="020F0502020204030204" pitchFamily="34" charset="0"/>
                <a:cs typeface="Calibri" panose="020F0502020204030204" pitchFamily="34" charset="0"/>
              </a:rPr>
              <a:t>.</a:t>
            </a:r>
            <a:endParaRPr lang="en-GB"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spcAft>
                <a:spcPts val="800"/>
              </a:spcAft>
              <a:buAutoNum type="arabicPeriod" startAt="2"/>
            </a:pP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What do I do at Queen’s?  </a:t>
            </a:r>
          </a:p>
          <a:p>
            <a:pPr>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Your university course, </a:t>
            </a:r>
          </a:p>
          <a:p>
            <a:pPr>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why you chose it, what you plan to do in the future.</a:t>
            </a:r>
          </a:p>
        </p:txBody>
      </p:sp>
      <p:sp>
        <p:nvSpPr>
          <p:cNvPr id="4" name="TextBox 3">
            <a:extLst>
              <a:ext uri="{FF2B5EF4-FFF2-40B4-BE49-F238E27FC236}">
                <a16:creationId xmlns:a16="http://schemas.microsoft.com/office/drawing/2014/main" id="{C2E2410C-7BC4-4685-946F-AE6DF12F4D20}"/>
              </a:ext>
            </a:extLst>
          </p:cNvPr>
          <p:cNvSpPr txBox="1"/>
          <p:nvPr/>
        </p:nvSpPr>
        <p:spPr>
          <a:xfrm>
            <a:off x="814728" y="698982"/>
            <a:ext cx="10643494" cy="1732526"/>
          </a:xfrm>
          <a:prstGeom prst="rect">
            <a:avLst/>
          </a:prstGeom>
          <a:noFill/>
        </p:spPr>
        <p:txBody>
          <a:bodyPr wrap="square">
            <a:spAutoFit/>
          </a:bodyPr>
          <a:lstStyle/>
          <a:p>
            <a:pPr algn="ctr">
              <a:lnSpc>
                <a:spcPct val="115000"/>
              </a:lnSpc>
              <a:spcAft>
                <a:spcPts val="1000"/>
              </a:spcAft>
            </a:pPr>
            <a:r>
              <a:rPr lang="en-GB" sz="1800" b="1" dirty="0">
                <a:effectLst/>
                <a:latin typeface="Comic Sans MS" panose="030F0702030302020204" pitchFamily="66"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1800" b="1" dirty="0">
                <a:effectLst/>
                <a:latin typeface="Comic Sans MS" panose="030F0702030302020204" pitchFamily="66"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1800" b="1" dirty="0">
                <a:effectLst/>
                <a:latin typeface="Comic Sans MS" panose="030F0702030302020204" pitchFamily="66"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8F5A5935-B4FB-4BE3-92E9-5860F149CDB5}"/>
              </a:ext>
            </a:extLst>
          </p:cNvPr>
          <p:cNvPicPr>
            <a:picLocks noChangeAspect="1"/>
          </p:cNvPicPr>
          <p:nvPr/>
        </p:nvPicPr>
        <p:blipFill>
          <a:blip r:embed="rId2"/>
          <a:srcRect/>
          <a:stretch>
            <a:fillRect/>
          </a:stretch>
        </p:blipFill>
        <p:spPr bwMode="auto">
          <a:xfrm>
            <a:off x="814728" y="698982"/>
            <a:ext cx="3795362" cy="1594052"/>
          </a:xfrm>
          <a:prstGeom prst="rect">
            <a:avLst/>
          </a:prstGeom>
          <a:noFill/>
          <a:ln w="9525">
            <a:noFill/>
            <a:miter lim="800000"/>
            <a:headEnd/>
            <a:tailEnd/>
          </a:ln>
        </p:spPr>
      </p:pic>
      <p:pic>
        <p:nvPicPr>
          <p:cNvPr id="6" name="Picture 5">
            <a:extLst>
              <a:ext uri="{FF2B5EF4-FFF2-40B4-BE49-F238E27FC236}">
                <a16:creationId xmlns:a16="http://schemas.microsoft.com/office/drawing/2014/main" id="{95C38172-73A2-4705-A673-9B1DDEE89C43}"/>
              </a:ext>
            </a:extLst>
          </p:cNvPr>
          <p:cNvPicPr>
            <a:picLocks noChangeAspect="1"/>
          </p:cNvPicPr>
          <p:nvPr/>
        </p:nvPicPr>
        <p:blipFill>
          <a:blip r:embed="rId3"/>
          <a:srcRect/>
          <a:stretch>
            <a:fillRect/>
          </a:stretch>
        </p:blipFill>
        <p:spPr bwMode="auto">
          <a:xfrm>
            <a:off x="6359175" y="886263"/>
            <a:ext cx="4677316" cy="1069146"/>
          </a:xfrm>
          <a:prstGeom prst="rect">
            <a:avLst/>
          </a:prstGeom>
          <a:noFill/>
          <a:ln w="9525">
            <a:noFill/>
            <a:miter lim="800000"/>
            <a:headEnd/>
            <a:tailEnd/>
          </a:ln>
        </p:spPr>
      </p:pic>
    </p:spTree>
    <p:extLst>
      <p:ext uri="{BB962C8B-B14F-4D97-AF65-F5344CB8AC3E}">
        <p14:creationId xmlns:p14="http://schemas.microsoft.com/office/powerpoint/2010/main" val="1717554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B03B4D-3FC1-4139-A3FC-0CC061A6E992}"/>
              </a:ext>
            </a:extLst>
          </p:cNvPr>
          <p:cNvSpPr txBox="1"/>
          <p:nvPr/>
        </p:nvSpPr>
        <p:spPr>
          <a:xfrm>
            <a:off x="632177" y="507746"/>
            <a:ext cx="10927645" cy="4791055"/>
          </a:xfrm>
          <a:prstGeom prst="rect">
            <a:avLst/>
          </a:prstGeom>
          <a:noFill/>
        </p:spPr>
        <p:txBody>
          <a:bodyPr wrap="square">
            <a:spAutoFit/>
          </a:bodyPr>
          <a:lstStyle/>
          <a:p>
            <a:pPr>
              <a:spcAft>
                <a:spcPts val="800"/>
              </a:spcAft>
            </a:pPr>
            <a:r>
              <a:rPr lang="en-GB"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3. Where do I study?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GB" sz="2800" b="1" dirty="0">
                <a:effectLst/>
                <a:latin typeface="Calibri" panose="020F0502020204030204" pitchFamily="34" charset="0"/>
                <a:ea typeface="Calibri" panose="020F0502020204030204" pitchFamily="34" charset="0"/>
                <a:cs typeface="Times New Roman" panose="02020603050405020304" pitchFamily="18" charset="0"/>
              </a:rPr>
              <a:t>Where the School of Medicine, Dentistry and Biomedical Sciences is,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GB" sz="2800" b="1" dirty="0">
                <a:effectLst/>
                <a:latin typeface="Calibri" panose="020F0502020204030204" pitchFamily="34" charset="0"/>
                <a:ea typeface="Calibri" panose="020F0502020204030204" pitchFamily="34" charset="0"/>
                <a:cs typeface="Times New Roman" panose="02020603050405020304" pitchFamily="18" charset="0"/>
              </a:rPr>
              <a:t>who goes to it, how you can become a student.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GB" sz="2800" b="1" dirty="0">
                <a:effectLst/>
                <a:latin typeface="Calibri" panose="020F0502020204030204" pitchFamily="34" charset="0"/>
                <a:ea typeface="Calibri" panose="020F0502020204030204" pitchFamily="34" charset="0"/>
                <a:cs typeface="Times New Roman" panose="02020603050405020304" pitchFamily="18" charset="0"/>
              </a:rPr>
              <a:t> </a:t>
            </a:r>
            <a:r>
              <a:rPr lang="en-GB"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  Why am I here?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GB" sz="2800" b="1" dirty="0">
                <a:effectLst/>
                <a:latin typeface="Calibri" panose="020F0502020204030204" pitchFamily="34" charset="0"/>
                <a:ea typeface="Calibri" panose="020F0502020204030204" pitchFamily="34" charset="0"/>
                <a:cs typeface="Times New Roman" panose="02020603050405020304" pitchFamily="18" charset="0"/>
              </a:rPr>
              <a:t>To teach science and health education,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GB" sz="2800" b="1" dirty="0">
                <a:effectLst/>
                <a:latin typeface="Calibri" panose="020F0502020204030204" pitchFamily="34" charset="0"/>
                <a:ea typeface="Calibri" panose="020F0502020204030204" pitchFamily="34" charset="0"/>
                <a:cs typeface="Times New Roman" panose="02020603050405020304" pitchFamily="18" charset="0"/>
              </a:rPr>
              <a:t>to learn from teacher and pupils, to answer pupils’ questions.</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GB" sz="2800" dirty="0">
                <a:effectLst/>
                <a:latin typeface="Calibri" panose="020F0502020204030204" pitchFamily="34" charset="0"/>
                <a:ea typeface="Calibri" panose="020F0502020204030204" pitchFamily="34" charset="0"/>
                <a:cs typeface="Times New Roman" panose="02020603050405020304" pitchFamily="18" charset="0"/>
              </a:rPr>
              <a:t> </a:t>
            </a:r>
            <a:r>
              <a:rPr lang="en-GB"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  When will I be in school?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GB" sz="2800" b="1" dirty="0">
                <a:effectLst/>
                <a:latin typeface="Calibri" panose="020F0502020204030204" pitchFamily="34" charset="0"/>
                <a:ea typeface="Calibri" panose="020F0502020204030204" pitchFamily="34" charset="0"/>
                <a:cs typeface="Times New Roman" panose="02020603050405020304" pitchFamily="18" charset="0"/>
              </a:rPr>
              <a:t>Day, time, duration and type of lessons in MIPS.</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769F9092-6ACE-4E63-B820-33589DAC30F3}"/>
              </a:ext>
            </a:extLst>
          </p:cNvPr>
          <p:cNvSpPr txBox="1"/>
          <p:nvPr/>
        </p:nvSpPr>
        <p:spPr>
          <a:xfrm>
            <a:off x="519306" y="4751579"/>
            <a:ext cx="10643494" cy="1732526"/>
          </a:xfrm>
          <a:prstGeom prst="rect">
            <a:avLst/>
          </a:prstGeom>
          <a:noFill/>
        </p:spPr>
        <p:txBody>
          <a:bodyPr wrap="square">
            <a:spAutoFit/>
          </a:bodyPr>
          <a:lstStyle/>
          <a:p>
            <a:pPr algn="ctr">
              <a:lnSpc>
                <a:spcPct val="115000"/>
              </a:lnSpc>
              <a:spcAft>
                <a:spcPts val="1000"/>
              </a:spcAft>
            </a:pPr>
            <a:r>
              <a:rPr lang="en-GB" sz="1800" b="1" dirty="0">
                <a:effectLst/>
                <a:latin typeface="Comic Sans MS" panose="030F0702030302020204" pitchFamily="66"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1800" b="1" dirty="0">
                <a:effectLst/>
                <a:latin typeface="Comic Sans MS" panose="030F0702030302020204" pitchFamily="66"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1800" b="1" dirty="0">
                <a:effectLst/>
                <a:latin typeface="Comic Sans MS" panose="030F0702030302020204" pitchFamily="66"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890330EB-B88A-4F14-9B2C-95026A8FC773}"/>
              </a:ext>
            </a:extLst>
          </p:cNvPr>
          <p:cNvPicPr>
            <a:picLocks noChangeAspect="1"/>
          </p:cNvPicPr>
          <p:nvPr/>
        </p:nvPicPr>
        <p:blipFill>
          <a:blip r:embed="rId2"/>
          <a:srcRect/>
          <a:stretch>
            <a:fillRect/>
          </a:stretch>
        </p:blipFill>
        <p:spPr bwMode="auto">
          <a:xfrm>
            <a:off x="519306" y="5076029"/>
            <a:ext cx="3795362" cy="1594052"/>
          </a:xfrm>
          <a:prstGeom prst="rect">
            <a:avLst/>
          </a:prstGeom>
          <a:noFill/>
          <a:ln w="9525">
            <a:noFill/>
            <a:miter lim="800000"/>
            <a:headEnd/>
            <a:tailEnd/>
          </a:ln>
        </p:spPr>
      </p:pic>
      <p:pic>
        <p:nvPicPr>
          <p:cNvPr id="7" name="Picture 6">
            <a:extLst>
              <a:ext uri="{FF2B5EF4-FFF2-40B4-BE49-F238E27FC236}">
                <a16:creationId xmlns:a16="http://schemas.microsoft.com/office/drawing/2014/main" id="{272BECE1-352C-498A-AAA4-28270C705F83}"/>
              </a:ext>
            </a:extLst>
          </p:cNvPr>
          <p:cNvPicPr>
            <a:picLocks noChangeAspect="1"/>
          </p:cNvPicPr>
          <p:nvPr/>
        </p:nvPicPr>
        <p:blipFill>
          <a:blip r:embed="rId3"/>
          <a:srcRect/>
          <a:stretch>
            <a:fillRect/>
          </a:stretch>
        </p:blipFill>
        <p:spPr bwMode="auto">
          <a:xfrm>
            <a:off x="6598326" y="5338482"/>
            <a:ext cx="4677316" cy="1069146"/>
          </a:xfrm>
          <a:prstGeom prst="rect">
            <a:avLst/>
          </a:prstGeom>
          <a:noFill/>
          <a:ln w="9525">
            <a:noFill/>
            <a:miter lim="800000"/>
            <a:headEnd/>
            <a:tailEnd/>
          </a:ln>
        </p:spPr>
      </p:pic>
    </p:spTree>
    <p:extLst>
      <p:ext uri="{BB962C8B-B14F-4D97-AF65-F5344CB8AC3E}">
        <p14:creationId xmlns:p14="http://schemas.microsoft.com/office/powerpoint/2010/main" val="3744379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15EFE17-329E-449A-B1A6-4634D5C2FA9F}"/>
              </a:ext>
            </a:extLst>
          </p:cNvPr>
          <p:cNvSpPr txBox="1"/>
          <p:nvPr/>
        </p:nvSpPr>
        <p:spPr>
          <a:xfrm>
            <a:off x="559836" y="475861"/>
            <a:ext cx="11112759" cy="6331605"/>
          </a:xfrm>
          <a:prstGeom prst="rect">
            <a:avLst/>
          </a:prstGeom>
          <a:noFill/>
        </p:spPr>
        <p:txBody>
          <a:bodyPr wrap="square" rtlCol="0">
            <a:spAutoFit/>
          </a:bodyPr>
          <a:lstStyle/>
          <a:p>
            <a:pPr>
              <a:lnSpc>
                <a:spcPct val="115000"/>
              </a:lnSpc>
              <a:spcAft>
                <a:spcPts val="400"/>
              </a:spcAft>
            </a:pPr>
            <a:r>
              <a:rPr lang="en-GB" sz="3000" b="1" dirty="0">
                <a:solidFill>
                  <a:srgbClr val="FF0000"/>
                </a:solidFill>
                <a:latin typeface="Calibri" panose="020F0502020204030204" pitchFamily="34" charset="0"/>
                <a:ea typeface="Times New Roman" panose="02020603050405020304" pitchFamily="18" charset="0"/>
                <a:cs typeface="Calibri" panose="020F0502020204030204" pitchFamily="34" charset="0"/>
              </a:rPr>
              <a:t>R</a:t>
            </a:r>
            <a:r>
              <a:rPr lang="en-GB" sz="30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esources available on the </a:t>
            </a:r>
            <a:r>
              <a:rPr lang="en-GB" sz="3000" b="1" dirty="0" err="1">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Sentinus</a:t>
            </a:r>
            <a:r>
              <a:rPr lang="en-GB" sz="3000" b="1"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website: </a:t>
            </a:r>
            <a:r>
              <a:rPr lang="en-GB" sz="3000" b="1"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2"/>
              </a:rPr>
              <a:t>www.sentinus.co.uk</a:t>
            </a:r>
            <a:r>
              <a:rPr lang="en-GB" sz="3000" b="1"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 </a:t>
            </a:r>
            <a:r>
              <a:rPr lang="en-GB" sz="3000" b="1" dirty="0">
                <a:effectLst/>
                <a:latin typeface="Calibri" panose="020F0502020204030204" pitchFamily="34" charset="0"/>
                <a:ea typeface="Calibri" panose="020F0502020204030204" pitchFamily="34" charset="0"/>
                <a:cs typeface="Calibri" panose="020F0502020204030204" pitchFamily="34" charset="0"/>
              </a:rPr>
              <a:t>follow </a:t>
            </a:r>
            <a:r>
              <a:rPr lang="en-GB" sz="30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Programmes</a:t>
            </a:r>
            <a:r>
              <a:rPr lang="en-GB" sz="3000" b="1" dirty="0">
                <a:effectLst/>
                <a:latin typeface="Calibri" panose="020F0502020204030204" pitchFamily="34" charset="0"/>
                <a:ea typeface="Calibri" panose="020F0502020204030204" pitchFamily="34" charset="0"/>
                <a:cs typeface="Calibri" panose="020F0502020204030204" pitchFamily="34" charset="0"/>
              </a:rPr>
              <a:t>, then </a:t>
            </a:r>
            <a:r>
              <a:rPr lang="en-GB" sz="30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Primary</a:t>
            </a:r>
            <a:r>
              <a:rPr lang="en-GB" sz="3000" b="1" dirty="0">
                <a:effectLst/>
                <a:latin typeface="Calibri" panose="020F0502020204030204" pitchFamily="34" charset="0"/>
                <a:ea typeface="Calibri" panose="020F0502020204030204" pitchFamily="34" charset="0"/>
                <a:cs typeface="Calibri" panose="020F0502020204030204" pitchFamily="34" charset="0"/>
              </a:rPr>
              <a:t> and </a:t>
            </a:r>
            <a:r>
              <a:rPr lang="en-GB" sz="30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Medics in Primary Schools.  </a:t>
            </a:r>
            <a:r>
              <a:rPr lang="en-GB" sz="3000" b="1" dirty="0">
                <a:effectLst/>
                <a:latin typeface="Calibri" panose="020F0502020204030204" pitchFamily="34" charset="0"/>
                <a:ea typeface="Calibri" panose="020F0502020204030204" pitchFamily="34" charset="0"/>
                <a:cs typeface="Calibri" panose="020F0502020204030204" pitchFamily="34" charset="0"/>
              </a:rPr>
              <a:t>These resources can be amended as required.</a:t>
            </a:r>
            <a:endParaRPr lang="en-GB" sz="3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400"/>
              </a:spcAft>
            </a:pPr>
            <a:r>
              <a:rPr lang="en-GB" sz="3000" dirty="0">
                <a:effectLst/>
                <a:latin typeface="Calibri" panose="020F0502020204030204" pitchFamily="34" charset="0"/>
                <a:ea typeface="Times New Roman" panose="02020603050405020304" pitchFamily="18" charset="0"/>
                <a:cs typeface="Calibri" panose="020F0502020204030204" pitchFamily="34" charset="0"/>
              </a:rPr>
              <a:t> </a:t>
            </a:r>
            <a:endParaRPr lang="en-GB" sz="30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400"/>
              </a:spcAft>
            </a:pPr>
            <a:r>
              <a:rPr lang="en-GB" sz="2600" b="1" dirty="0">
                <a:effectLst/>
                <a:latin typeface="Calibri" panose="020F0502020204030204" pitchFamily="34" charset="0"/>
                <a:ea typeface="Times New Roman" panose="02020603050405020304" pitchFamily="18" charset="0"/>
                <a:cs typeface="Calibri" panose="020F0502020204030204" pitchFamily="34" charset="0"/>
              </a:rPr>
              <a:t>MIPS Teaching and Learning Guide:          Training Day </a:t>
            </a:r>
            <a:r>
              <a:rPr lang="en-GB" sz="2600" b="1" dirty="0" err="1">
                <a:effectLst/>
                <a:latin typeface="Calibri" panose="020F0502020204030204" pitchFamily="34" charset="0"/>
                <a:ea typeface="Times New Roman" panose="02020603050405020304" pitchFamily="18" charset="0"/>
                <a:cs typeface="Calibri" panose="020F0502020204030204" pitchFamily="34" charset="0"/>
              </a:rPr>
              <a:t>Powerpoint</a:t>
            </a:r>
            <a:r>
              <a:rPr lang="en-GB" sz="2600" b="1" dirty="0">
                <a:effectLst/>
                <a:latin typeface="Calibri" panose="020F0502020204030204" pitchFamily="34" charset="0"/>
                <a:ea typeface="Times New Roman" panose="02020603050405020304" pitchFamily="18" charset="0"/>
                <a:cs typeface="Calibri" panose="020F0502020204030204" pitchFamily="34" charset="0"/>
              </a:rPr>
              <a:t> Presentation</a:t>
            </a:r>
            <a:endParaRPr lang="en-GB" sz="26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400"/>
              </a:spcAft>
            </a:pPr>
            <a:r>
              <a:rPr lang="en-GB" sz="2600" b="1" dirty="0">
                <a:latin typeface="Calibri" panose="020F0502020204030204" pitchFamily="34" charset="0"/>
                <a:ea typeface="Times New Roman" panose="02020603050405020304" pitchFamily="18" charset="0"/>
                <a:cs typeface="Calibri" panose="020F0502020204030204" pitchFamily="34" charset="0"/>
              </a:rPr>
              <a:t>- </a:t>
            </a:r>
            <a:r>
              <a:rPr lang="en-GB" sz="2600" b="1" dirty="0">
                <a:effectLst/>
                <a:latin typeface="Calibri" panose="020F0502020204030204" pitchFamily="34" charset="0"/>
                <a:ea typeface="Times New Roman" panose="02020603050405020304" pitchFamily="18" charset="0"/>
                <a:cs typeface="Calibri" panose="020F0502020204030204" pitchFamily="34" charset="0"/>
              </a:rPr>
              <a:t>In-school and online versions		 Form: Risk Assessment</a:t>
            </a:r>
            <a:endParaRPr lang="en-GB" sz="26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400"/>
              </a:spcAft>
            </a:pPr>
            <a:r>
              <a:rPr lang="en-GB" sz="2600" b="1" dirty="0">
                <a:effectLst/>
                <a:latin typeface="Calibri" panose="020F0502020204030204" pitchFamily="34" charset="0"/>
                <a:ea typeface="Times New Roman" panose="02020603050405020304" pitchFamily="18" charset="0"/>
                <a:cs typeface="Calibri" panose="020F0502020204030204" pitchFamily="34" charset="0"/>
              </a:rPr>
              <a:t>- including Assessment Appendix </a:t>
            </a:r>
            <a:r>
              <a:rPr lang="en-GB" sz="2600" b="1" dirty="0">
                <a:latin typeface="Calibri" panose="020F0502020204030204" pitchFamily="34" charset="0"/>
                <a:ea typeface="Times New Roman" panose="02020603050405020304" pitchFamily="18" charset="0"/>
                <a:cs typeface="Calibri" panose="020F0502020204030204" pitchFamily="34" charset="0"/>
              </a:rPr>
              <a:t>	 </a:t>
            </a:r>
            <a:r>
              <a:rPr lang="en-GB" sz="2600" b="1" dirty="0">
                <a:effectLst/>
                <a:latin typeface="Calibri" panose="020F0502020204030204" pitchFamily="34" charset="0"/>
                <a:ea typeface="Times New Roman" panose="02020603050405020304" pitchFamily="18" charset="0"/>
                <a:cs typeface="Calibri" panose="020F0502020204030204" pitchFamily="34" charset="0"/>
              </a:rPr>
              <a:t>List, with links: Useful Websites</a:t>
            </a:r>
            <a:r>
              <a:rPr lang="en-GB" sz="2600" b="1" dirty="0">
                <a:latin typeface="Calibri" panose="020F0502020204030204" pitchFamily="34" charset="0"/>
                <a:ea typeface="Times New Roman" panose="02020603050405020304" pitchFamily="18" charset="0"/>
                <a:cs typeface="Times New Roman" panose="02020603050405020304" pitchFamily="18" charset="0"/>
              </a:rPr>
              <a:t>      </a:t>
            </a:r>
            <a:r>
              <a:rPr lang="en-GB" sz="2600" b="1" dirty="0">
                <a:effectLst/>
                <a:latin typeface="Calibri" panose="020F0502020204030204" pitchFamily="34" charset="0"/>
                <a:ea typeface="Times New Roman" panose="02020603050405020304" pitchFamily="18" charset="0"/>
                <a:cs typeface="Calibri" panose="020F0502020204030204" pitchFamily="34" charset="0"/>
              </a:rPr>
              <a:t>Self-check form: Learning Outcomes	 Forms: MIPS Activity Sheets</a:t>
            </a:r>
            <a:endParaRPr lang="en-GB" sz="26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400"/>
              </a:spcAft>
            </a:pPr>
            <a:r>
              <a:rPr lang="en-GB" sz="2600" b="1" dirty="0">
                <a:effectLst/>
                <a:latin typeface="Calibri" panose="020F0502020204030204" pitchFamily="34" charset="0"/>
                <a:ea typeface="Times New Roman" panose="02020603050405020304" pitchFamily="18" charset="0"/>
                <a:cs typeface="Calibri" panose="020F0502020204030204" pitchFamily="34" charset="0"/>
              </a:rPr>
              <a:t>Form: Lesson Plan Outline			</a:t>
            </a:r>
            <a:endParaRPr lang="en-GB" sz="26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400"/>
              </a:spcAft>
            </a:pPr>
            <a:r>
              <a:rPr lang="en-GB" sz="2600" b="1" dirty="0">
                <a:effectLst/>
                <a:latin typeface="Calibri" panose="020F0502020204030204" pitchFamily="34" charset="0"/>
                <a:ea typeface="Times New Roman" panose="02020603050405020304" pitchFamily="18" charset="0"/>
                <a:cs typeface="Calibri" panose="020F0502020204030204" pitchFamily="34" charset="0"/>
              </a:rPr>
              <a:t>MIPS Student Personal Logbook	</a:t>
            </a:r>
            <a:endParaRPr lang="en-GB" sz="2600" b="1"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400"/>
              </a:spcAft>
            </a:pPr>
            <a:r>
              <a:rPr lang="en-GB" sz="2600" b="1" dirty="0">
                <a:latin typeface="Calibri" panose="020F0502020204030204" pitchFamily="34" charset="0"/>
                <a:ea typeface="Times New Roman" panose="02020603050405020304" pitchFamily="18" charset="0"/>
                <a:cs typeface="Calibri" panose="020F0502020204030204" pitchFamily="34" charset="0"/>
              </a:rPr>
              <a:t>- </a:t>
            </a:r>
            <a:r>
              <a:rPr lang="en-GB" sz="2600" b="1" dirty="0">
                <a:effectLst/>
                <a:latin typeface="Calibri" panose="020F0502020204030204" pitchFamily="34" charset="0"/>
                <a:ea typeface="Times New Roman" panose="02020603050405020304" pitchFamily="18" charset="0"/>
                <a:cs typeface="Calibri" panose="020F0502020204030204" pitchFamily="34" charset="0"/>
              </a:rPr>
              <a:t>In-school and online versions 			</a:t>
            </a:r>
          </a:p>
          <a:p>
            <a:pPr>
              <a:lnSpc>
                <a:spcPct val="115000"/>
              </a:lnSpc>
              <a:spcAft>
                <a:spcPts val="400"/>
              </a:spcAft>
            </a:pPr>
            <a:endParaRPr lang="en-GB" sz="2600" b="1"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783315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54B59F-EA46-430A-89F2-BDC17CC41707}"/>
              </a:ext>
            </a:extLst>
          </p:cNvPr>
          <p:cNvSpPr txBox="1"/>
          <p:nvPr/>
        </p:nvSpPr>
        <p:spPr>
          <a:xfrm>
            <a:off x="513644" y="780165"/>
            <a:ext cx="11164711" cy="5297669"/>
          </a:xfrm>
          <a:prstGeom prst="rect">
            <a:avLst/>
          </a:prstGeom>
          <a:noFill/>
        </p:spPr>
        <p:txBody>
          <a:bodyPr wrap="square">
            <a:spAutoFit/>
          </a:bodyPr>
          <a:lstStyle/>
          <a:p>
            <a:pPr>
              <a:lnSpc>
                <a:spcPct val="107000"/>
              </a:lnSpc>
              <a:spcAft>
                <a:spcPts val="800"/>
              </a:spcAft>
            </a:pPr>
            <a:r>
              <a:rPr lang="x-none" sz="2800" b="1" dirty="0">
                <a:effectLst/>
                <a:latin typeface="Calibri" panose="020F0502020204030204" pitchFamily="34" charset="0"/>
                <a:ea typeface="Calibri" panose="020F0502020204030204" pitchFamily="34" charset="0"/>
                <a:cs typeface="Calibri" panose="020F0502020204030204" pitchFamily="34" charset="0"/>
              </a:rPr>
              <a:t>Science is </a:t>
            </a:r>
            <a:r>
              <a:rPr lang="x-none"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no longer a discrete subject </a:t>
            </a:r>
            <a:r>
              <a:rPr lang="x-none" sz="2800" b="1" dirty="0">
                <a:effectLst/>
                <a:latin typeface="Calibri" panose="020F0502020204030204" pitchFamily="34" charset="0"/>
                <a:ea typeface="Calibri" panose="020F0502020204030204" pitchFamily="34" charset="0"/>
                <a:cs typeface="Calibri" panose="020F0502020204030204" pitchFamily="34" charset="0"/>
              </a:rPr>
              <a:t>in the Northern Ireland Curriculum.</a:t>
            </a:r>
            <a:endParaRPr lang="en-GB" sz="2800" b="1"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x-none" sz="2800" b="1" dirty="0">
                <a:effectLst/>
                <a:latin typeface="Calibri" panose="020F0502020204030204" pitchFamily="34" charset="0"/>
                <a:ea typeface="Calibri" panose="020F0502020204030204" pitchFamily="34" charset="0"/>
                <a:cs typeface="Calibri" panose="020F0502020204030204" pitchFamily="34" charset="0"/>
              </a:rPr>
              <a:t>  </a:t>
            </a: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NI Curriculum aims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relevant to MIPS </a:t>
            </a:r>
            <a:r>
              <a:rPr lang="en-GB" sz="2800" b="1" dirty="0">
                <a:effectLst/>
                <a:latin typeface="Calibri" panose="020F0502020204030204" pitchFamily="34" charset="0"/>
                <a:ea typeface="Calibri" panose="020F0502020204030204" pitchFamily="34" charset="0"/>
                <a:cs typeface="Calibri" panose="020F0502020204030204" pitchFamily="34" charset="0"/>
              </a:rPr>
              <a:t>are listed in the Introduction to the Guide.</a:t>
            </a:r>
          </a:p>
          <a:p>
            <a:pPr>
              <a:lnSpc>
                <a:spcPct val="107000"/>
              </a:lnSpc>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  </a:t>
            </a:r>
          </a:p>
          <a:p>
            <a:pPr>
              <a:lnSpc>
                <a:spcPct val="107000"/>
              </a:lnSpc>
              <a:spcAft>
                <a:spcPts val="800"/>
              </a:spcAft>
            </a:pPr>
            <a:r>
              <a:rPr lang="ga-IE"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Employability</a:t>
            </a:r>
            <a:r>
              <a:rPr lang="en-GB" sz="2800" b="1" dirty="0">
                <a:latin typeface="Calibri" panose="020F0502020204030204" pitchFamily="34" charset="0"/>
                <a:ea typeface="Calibri" panose="020F0502020204030204" pitchFamily="34" charset="0"/>
                <a:cs typeface="Calibri" panose="020F0502020204030204" pitchFamily="34" charset="0"/>
              </a:rPr>
              <a:t> is an </a:t>
            </a:r>
            <a:r>
              <a:rPr lang="en-GB" sz="2800" b="1" dirty="0">
                <a:effectLst/>
                <a:latin typeface="Calibri" panose="020F0502020204030204" pitchFamily="34" charset="0"/>
                <a:ea typeface="Calibri" panose="020F0502020204030204" pitchFamily="34" charset="0"/>
                <a:cs typeface="Calibri" panose="020F0502020204030204" pitchFamily="34" charset="0"/>
              </a:rPr>
              <a:t>NI Curriculum</a:t>
            </a:r>
            <a:r>
              <a:rPr lang="en-GB" sz="2800" b="1" dirty="0">
                <a:latin typeface="Calibri" panose="020F0502020204030204" pitchFamily="34" charset="0"/>
                <a:ea typeface="Calibri" panose="020F0502020204030204" pitchFamily="34" charset="0"/>
                <a:cs typeface="Calibri" panose="020F0502020204030204" pitchFamily="34" charset="0"/>
              </a:rPr>
              <a:t> </a:t>
            </a:r>
            <a:r>
              <a:rPr lang="en-GB" sz="2800" b="1" i="1" dirty="0">
                <a:latin typeface="Calibri" panose="020F0502020204030204" pitchFamily="34" charset="0"/>
                <a:ea typeface="Calibri" panose="020F0502020204030204" pitchFamily="34" charset="0"/>
                <a:cs typeface="Calibri" panose="020F0502020204030204" pitchFamily="34" charset="0"/>
              </a:rPr>
              <a:t>Personal Development </a:t>
            </a:r>
            <a:r>
              <a:rPr lang="en-GB" sz="2800" b="1" dirty="0">
                <a:latin typeface="Calibri" panose="020F0502020204030204" pitchFamily="34" charset="0"/>
                <a:ea typeface="Calibri" panose="020F0502020204030204" pitchFamily="34" charset="0"/>
                <a:cs typeface="Calibri" panose="020F0502020204030204" pitchFamily="34" charset="0"/>
              </a:rPr>
              <a:t>theme.               Be prepared to develop ideas on this if the occasion arises.</a:t>
            </a:r>
            <a:endParaRPr lang="en-GB" sz="2800" b="1"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GB" sz="2800" b="1"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Previous participants following the same unit have found it useful to meet or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exchange ideas </a:t>
            </a:r>
            <a:r>
              <a:rPr lang="en-GB" sz="2800" b="1" dirty="0">
                <a:effectLst/>
                <a:latin typeface="Calibri" panose="020F0502020204030204" pitchFamily="34" charset="0"/>
                <a:ea typeface="Calibri" panose="020F0502020204030204" pitchFamily="34" charset="0"/>
                <a:cs typeface="Calibri" panose="020F0502020204030204" pitchFamily="34" charset="0"/>
              </a:rPr>
              <a:t>as a pair or a group, or through electronic social media.</a:t>
            </a: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3636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DF91F0-072F-48CC-86AC-CBDDC8FEC832}"/>
              </a:ext>
            </a:extLst>
          </p:cNvPr>
          <p:cNvSpPr txBox="1"/>
          <p:nvPr/>
        </p:nvSpPr>
        <p:spPr>
          <a:xfrm>
            <a:off x="745066" y="1128890"/>
            <a:ext cx="11017956" cy="4265911"/>
          </a:xfrm>
          <a:prstGeom prst="rect">
            <a:avLst/>
          </a:prstGeom>
          <a:noFill/>
        </p:spPr>
        <p:txBody>
          <a:bodyPr wrap="square">
            <a:spAutoFit/>
          </a:bodyPr>
          <a:lstStyle/>
          <a:p>
            <a:pPr>
              <a:lnSpc>
                <a:spcPct val="107000"/>
              </a:lnSpc>
              <a:spcAft>
                <a:spcPts val="800"/>
              </a:spcAft>
            </a:pP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Learning outcomes</a:t>
            </a:r>
            <a:r>
              <a:rPr lang="en-GB" sz="2800" b="1" dirty="0">
                <a:effectLst/>
                <a:latin typeface="Calibri" panose="020F0502020204030204" pitchFamily="34" charset="0"/>
                <a:ea typeface="Calibri" panose="020F0502020204030204" pitchFamily="34" charset="0"/>
                <a:cs typeface="Calibri" panose="020F0502020204030204" pitchFamily="34" charset="0"/>
              </a:rPr>
              <a:t>, specified by the QUB Centre for Medical Education, are listed in the Introduction to the Guide.</a:t>
            </a:r>
          </a:p>
          <a:p>
            <a:pPr>
              <a:lnSpc>
                <a:spcPct val="107000"/>
              </a:lnSpc>
              <a:spcAft>
                <a:spcPts val="800"/>
              </a:spcAft>
            </a:pPr>
            <a:endParaRPr lang="en-GB" sz="2800" b="1" dirty="0">
              <a:latin typeface="Calibri" panose="020F0502020204030204" pitchFamily="34" charset="0"/>
              <a:ea typeface="Calibri" panose="020F0502020204030204" pitchFamily="34" charset="0"/>
              <a:cs typeface="Calibri" panose="020F0502020204030204" pitchFamily="34" charset="0"/>
            </a:endParaRPr>
          </a:p>
          <a:p>
            <a:r>
              <a:rPr lang="en-GB" sz="2800" b="1" dirty="0">
                <a:effectLst/>
                <a:latin typeface="Calibri" panose="020F0502020204030204" pitchFamily="34" charset="0"/>
                <a:ea typeface="Calibri" panose="020F0502020204030204" pitchFamily="34" charset="0"/>
                <a:cs typeface="Calibri" panose="020F0502020204030204" pitchFamily="34" charset="0"/>
              </a:rPr>
              <a:t>An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electronic logbook </a:t>
            </a:r>
            <a:r>
              <a:rPr lang="en-GB" sz="2800" b="1" dirty="0">
                <a:effectLst/>
                <a:latin typeface="Calibri" panose="020F0502020204030204" pitchFamily="34" charset="0"/>
                <a:ea typeface="Calibri" panose="020F0502020204030204" pitchFamily="34" charset="0"/>
                <a:cs typeface="Calibri" panose="020F0502020204030204" pitchFamily="34" charset="0"/>
              </a:rPr>
              <a:t>is available on the </a:t>
            </a:r>
            <a:r>
              <a:rPr lang="en-GB" sz="2800" b="1" dirty="0" err="1">
                <a:effectLst/>
                <a:latin typeface="Calibri" panose="020F0502020204030204" pitchFamily="34" charset="0"/>
                <a:ea typeface="Calibri" panose="020F0502020204030204" pitchFamily="34" charset="0"/>
                <a:cs typeface="Calibri" panose="020F0502020204030204" pitchFamily="34" charset="0"/>
              </a:rPr>
              <a:t>Sentinus</a:t>
            </a:r>
            <a:r>
              <a:rPr lang="en-GB" sz="2800" b="1" dirty="0">
                <a:effectLst/>
                <a:latin typeface="Calibri" panose="020F0502020204030204" pitchFamily="34" charset="0"/>
                <a:ea typeface="Calibri" panose="020F0502020204030204" pitchFamily="34" charset="0"/>
                <a:cs typeface="Calibri" panose="020F0502020204030204" pitchFamily="34" charset="0"/>
              </a:rPr>
              <a:t> website for you to record your experiences and your reflections on these.  </a:t>
            </a:r>
          </a:p>
          <a:p>
            <a:endParaRPr lang="en-GB" sz="2800" b="1" dirty="0">
              <a:latin typeface="Calibri" panose="020F0502020204030204" pitchFamily="34" charset="0"/>
              <a:ea typeface="Calibri" panose="020F0502020204030204" pitchFamily="34" charset="0"/>
              <a:cs typeface="Calibri" panose="020F0502020204030204" pitchFamily="34" charset="0"/>
            </a:endParaRPr>
          </a:p>
          <a:p>
            <a:r>
              <a:rPr lang="en-GB" sz="2800" b="1" dirty="0">
                <a:effectLst/>
                <a:latin typeface="Calibri" panose="020F0502020204030204" pitchFamily="34" charset="0"/>
                <a:ea typeface="Calibri" panose="020F0502020204030204" pitchFamily="34" charset="0"/>
                <a:cs typeface="Calibri" panose="020F0502020204030204" pitchFamily="34" charset="0"/>
              </a:rPr>
              <a:t>If you record </a:t>
            </a:r>
            <a:r>
              <a:rPr lang="en-GB" sz="2800" b="1" dirty="0">
                <a:effectLst/>
                <a:latin typeface="Calibri" panose="020F0502020204030204" pitchFamily="34" charset="0"/>
                <a:ea typeface="Calibri" panose="020F0502020204030204" pitchFamily="34" charset="0"/>
              </a:rPr>
              <a:t>comments in the logbook after each teaching session</a:t>
            </a:r>
            <a:r>
              <a:rPr lang="en-GB" sz="2800" b="1" dirty="0">
                <a:effectLst/>
                <a:latin typeface="Calibri" panose="020F0502020204030204" pitchFamily="34" charset="0"/>
                <a:ea typeface="Calibri" panose="020F0502020204030204" pitchFamily="34" charset="0"/>
                <a:cs typeface="Calibri" panose="020F0502020204030204" pitchFamily="34" charset="0"/>
              </a:rPr>
              <a:t> as they happen, with these learning outcomes in mind, this can later be used as a starting point for your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reflective commentary</a:t>
            </a:r>
            <a:r>
              <a:rPr lang="en-GB" sz="2800" b="1" dirty="0">
                <a:effectLst/>
                <a:latin typeface="Calibri" panose="020F0502020204030204" pitchFamily="34" charset="0"/>
                <a:ea typeface="Calibri" panose="020F0502020204030204" pitchFamily="34" charset="0"/>
                <a:cs typeface="Calibri" panose="020F0502020204030204" pitchFamily="34" charset="0"/>
              </a:rPr>
              <a:t>.   </a:t>
            </a: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8197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86686D-CFD9-4B48-BD1E-EAC6D79E72B0}"/>
              </a:ext>
            </a:extLst>
          </p:cNvPr>
          <p:cNvSpPr txBox="1"/>
          <p:nvPr/>
        </p:nvSpPr>
        <p:spPr>
          <a:xfrm>
            <a:off x="448476" y="265954"/>
            <a:ext cx="11151925" cy="5923673"/>
          </a:xfrm>
          <a:prstGeom prst="rect">
            <a:avLst/>
          </a:prstGeom>
          <a:noFill/>
        </p:spPr>
        <p:txBody>
          <a:bodyPr wrap="square">
            <a:spAutoFit/>
          </a:bodyPr>
          <a:lstStyle/>
          <a:p>
            <a:pPr algn="r">
              <a:lnSpc>
                <a:spcPct val="107000"/>
              </a:lnSpc>
              <a:spcAft>
                <a:spcPts val="800"/>
              </a:spcAft>
            </a:pPr>
            <a:r>
              <a:rPr lang="en-GB" sz="2400" b="1" dirty="0">
                <a:solidFill>
                  <a:srgbClr val="FF0000"/>
                </a:solidFill>
                <a:effectLst/>
                <a:latin typeface="Palatino Linotype" panose="02040502050505030304" pitchFamily="18" charset="0"/>
                <a:ea typeface="Calibri" panose="020F0502020204030204" pitchFamily="34" charset="0"/>
                <a:cs typeface="Calibri" panose="020F0502020204030204" pitchFamily="34" charset="0"/>
              </a:rPr>
              <a:t>DRAFT</a:t>
            </a:r>
          </a:p>
          <a:p>
            <a:pPr>
              <a:lnSpc>
                <a:spcPct val="115000"/>
              </a:lnSpc>
            </a:pPr>
            <a:r>
              <a:rPr lang="en-US" sz="2800" b="1" dirty="0">
                <a:effectLst/>
                <a:latin typeface="Garamond" panose="02020404030301010803" pitchFamily="18" charset="0"/>
                <a:ea typeface="Carlito"/>
                <a:cs typeface="Calibri" panose="020F0502020204030204" pitchFamily="34" charset="0"/>
              </a:rPr>
              <a:t>A range of equipment to support classroom learning activities, including peak flow meters, sphygmomanometer / stethoscope combination kits, tape measures, and Glo Germ kits, is available from the Clinical Skills Education Centre for your use during this module.  Details about these resources and booking procedures can be found below.    </a:t>
            </a:r>
            <a:endParaRPr lang="en-GB" sz="2800" dirty="0">
              <a:effectLst/>
              <a:latin typeface="Carlito"/>
              <a:ea typeface="Carlito"/>
              <a:cs typeface="Carlito"/>
            </a:endParaRPr>
          </a:p>
          <a:p>
            <a:pPr>
              <a:lnSpc>
                <a:spcPct val="115000"/>
              </a:lnSpc>
            </a:pPr>
            <a:r>
              <a:rPr lang="en-US" sz="2800" b="1" dirty="0">
                <a:effectLst/>
                <a:latin typeface="Garamond" panose="02020404030301010803" pitchFamily="18" charset="0"/>
                <a:ea typeface="Carlito"/>
                <a:cs typeface="Calibri" panose="020F0502020204030204" pitchFamily="34" charset="0"/>
              </a:rPr>
              <a:t> </a:t>
            </a:r>
            <a:endParaRPr lang="en-GB" sz="2800" dirty="0">
              <a:effectLst/>
              <a:latin typeface="Carlito"/>
              <a:ea typeface="Carlito"/>
              <a:cs typeface="Carlito"/>
            </a:endParaRPr>
          </a:p>
          <a:p>
            <a:pPr>
              <a:lnSpc>
                <a:spcPct val="115000"/>
              </a:lnSpc>
            </a:pPr>
            <a:r>
              <a:rPr lang="en-US" sz="2800" b="1" dirty="0">
                <a:effectLst/>
                <a:latin typeface="Garamond" panose="02020404030301010803" pitchFamily="18" charset="0"/>
                <a:ea typeface="Carlito"/>
                <a:cs typeface="Calibri" panose="020F0502020204030204" pitchFamily="34" charset="0"/>
              </a:rPr>
              <a:t>To book and arrange collection of this equipment, please complete and submit the Loan Request Form on the </a:t>
            </a:r>
            <a:r>
              <a:rPr lang="en-US" sz="2800" b="1" dirty="0" err="1">
                <a:effectLst/>
                <a:latin typeface="Garamond" panose="02020404030301010803" pitchFamily="18" charset="0"/>
                <a:ea typeface="Carlito"/>
                <a:cs typeface="Calibri" panose="020F0502020204030204" pitchFamily="34" charset="0"/>
              </a:rPr>
              <a:t>MiPS</a:t>
            </a:r>
            <a:r>
              <a:rPr lang="en-US" sz="2800" b="1" dirty="0">
                <a:effectLst/>
                <a:latin typeface="Garamond" panose="02020404030301010803" pitchFamily="18" charset="0"/>
                <a:ea typeface="Carlito"/>
                <a:cs typeface="Calibri" panose="020F0502020204030204" pitchFamily="34" charset="0"/>
              </a:rPr>
              <a:t> area of the </a:t>
            </a:r>
            <a:r>
              <a:rPr lang="en-US" sz="2800" b="1" dirty="0" err="1">
                <a:effectLst/>
                <a:latin typeface="Garamond" panose="02020404030301010803" pitchFamily="18" charset="0"/>
                <a:ea typeface="Carlito"/>
                <a:cs typeface="Calibri" panose="020F0502020204030204" pitchFamily="34" charset="0"/>
              </a:rPr>
              <a:t>Sentinus</a:t>
            </a:r>
            <a:r>
              <a:rPr lang="en-US" sz="2800" b="1" dirty="0">
                <a:effectLst/>
                <a:latin typeface="Garamond" panose="02020404030301010803" pitchFamily="18" charset="0"/>
                <a:ea typeface="Carlito"/>
                <a:cs typeface="Calibri" panose="020F0502020204030204" pitchFamily="34" charset="0"/>
              </a:rPr>
              <a:t> website. Do not call into the Centre to collect equipment without booking it first. </a:t>
            </a:r>
            <a:endParaRPr lang="en-GB" sz="2800" dirty="0">
              <a:effectLst/>
              <a:latin typeface="Carlito"/>
              <a:ea typeface="Carlito"/>
              <a:cs typeface="Carlito"/>
            </a:endParaRPr>
          </a:p>
          <a:p>
            <a:pPr>
              <a:lnSpc>
                <a:spcPct val="107000"/>
              </a:lnSpc>
              <a:spcAft>
                <a:spcPts val="800"/>
              </a:spcAft>
            </a:pPr>
            <a:endParaRPr lang="en-GB" sz="2400" b="1" dirty="0">
              <a:effectLst/>
              <a:latin typeface="Palatino Linotype" panose="0204050205050503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9213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76C9EC-1E8D-49B8-8414-6145BB26DD2B}"/>
              </a:ext>
            </a:extLst>
          </p:cNvPr>
          <p:cNvSpPr txBox="1"/>
          <p:nvPr/>
        </p:nvSpPr>
        <p:spPr>
          <a:xfrm>
            <a:off x="551549" y="1581922"/>
            <a:ext cx="5040349" cy="3893374"/>
          </a:xfrm>
          <a:prstGeom prst="rect">
            <a:avLst/>
          </a:prstGeom>
          <a:noFill/>
        </p:spPr>
        <p:txBody>
          <a:bodyPr wrap="square">
            <a:spAutoFit/>
          </a:bodyPr>
          <a:lstStyle/>
          <a:p>
            <a:pPr>
              <a:lnSpc>
                <a:spcPts val="4000"/>
              </a:lnSpc>
              <a:spcAft>
                <a:spcPts val="600"/>
              </a:spcAft>
              <a:tabLst>
                <a:tab pos="4343400" algn="r"/>
              </a:tabLst>
            </a:pPr>
            <a:r>
              <a:rPr lang="en-US" sz="3600" b="1" i="0" dirty="0">
                <a:solidFill>
                  <a:srgbClr val="FF0000"/>
                </a:solidFill>
                <a:effectLst/>
                <a:latin typeface="Calibri" panose="020F0502020204030204" pitchFamily="34" charset="0"/>
                <a:ea typeface="TeXGyrePagella"/>
                <a:cs typeface="TeXGyrePagella"/>
              </a:rPr>
              <a:t>In-School Contents </a:t>
            </a:r>
          </a:p>
          <a:p>
            <a:pPr>
              <a:lnSpc>
                <a:spcPts val="4000"/>
              </a:lnSpc>
              <a:spcAft>
                <a:spcPts val="600"/>
              </a:spcAft>
              <a:tabLst>
                <a:tab pos="4343400" algn="r"/>
              </a:tabLst>
            </a:pPr>
            <a:r>
              <a:rPr lang="en-US" sz="2800" b="1" dirty="0">
                <a:latin typeface="Calibri" panose="020F0502020204030204" pitchFamily="34" charset="0"/>
                <a:ea typeface="Carlito"/>
                <a:cs typeface="Carlito"/>
              </a:rPr>
              <a:t>Introduction</a:t>
            </a:r>
            <a:r>
              <a:rPr lang="en-US" sz="2800" b="1" dirty="0">
                <a:effectLst/>
                <a:latin typeface="Calibri" panose="020F0502020204030204" pitchFamily="34" charset="0"/>
                <a:ea typeface="Carlito"/>
                <a:cs typeface="Carlito"/>
              </a:rPr>
              <a:t>  	           4</a:t>
            </a:r>
            <a:endParaRPr lang="en-GB" sz="2800" b="1" dirty="0">
              <a:effectLst/>
              <a:latin typeface="Carlito"/>
              <a:ea typeface="Carlito"/>
              <a:cs typeface="Carlito"/>
            </a:endParaRPr>
          </a:p>
          <a:p>
            <a:pPr>
              <a:lnSpc>
                <a:spcPts val="4000"/>
              </a:lnSpc>
              <a:spcAft>
                <a:spcPts val="600"/>
              </a:spcAft>
              <a:tabLst>
                <a:tab pos="4343400" algn="r"/>
              </a:tabLst>
            </a:pPr>
            <a:r>
              <a:rPr lang="en-US" sz="2800" b="1" dirty="0">
                <a:effectLst/>
                <a:latin typeface="Calibri" panose="020F0502020204030204" pitchFamily="34" charset="0"/>
                <a:ea typeface="Carlito"/>
                <a:cs typeface="Carlito"/>
              </a:rPr>
              <a:t>Healthy Body	</a:t>
            </a:r>
            <a:r>
              <a:rPr lang="en-US" sz="2800" b="1" dirty="0">
                <a:latin typeface="Calibri" panose="020F0502020204030204" pitchFamily="34" charset="0"/>
                <a:ea typeface="Carlito"/>
                <a:cs typeface="Carlito"/>
              </a:rPr>
              <a:t>21</a:t>
            </a:r>
            <a:br>
              <a:rPr lang="en-US" sz="2800" b="1" dirty="0">
                <a:effectLst/>
                <a:latin typeface="Calibri" panose="020F0502020204030204" pitchFamily="34" charset="0"/>
                <a:ea typeface="Carlito"/>
                <a:cs typeface="Carlito"/>
              </a:rPr>
            </a:br>
            <a:r>
              <a:rPr lang="en-US" sz="2800" b="1" dirty="0">
                <a:effectLst/>
                <a:latin typeface="Calibri" panose="020F0502020204030204" pitchFamily="34" charset="0"/>
                <a:ea typeface="Carlito"/>
                <a:cs typeface="Carlito"/>
              </a:rPr>
              <a:t>Healthy Breathing and</a:t>
            </a:r>
          </a:p>
          <a:p>
            <a:pPr>
              <a:lnSpc>
                <a:spcPts val="4000"/>
              </a:lnSpc>
              <a:spcAft>
                <a:spcPts val="600"/>
              </a:spcAft>
              <a:tabLst>
                <a:tab pos="4343400" algn="r"/>
              </a:tabLst>
            </a:pPr>
            <a:r>
              <a:rPr lang="en-US" sz="2800" b="1" dirty="0">
                <a:latin typeface="Calibri" panose="020F0502020204030204" pitchFamily="34" charset="0"/>
                <a:ea typeface="Carlito"/>
                <a:cs typeface="Carlito"/>
              </a:rPr>
              <a:t>     Circulation</a:t>
            </a:r>
            <a:r>
              <a:rPr lang="en-US" sz="2800" b="1" dirty="0">
                <a:effectLst/>
                <a:latin typeface="Calibri" panose="020F0502020204030204" pitchFamily="34" charset="0"/>
                <a:ea typeface="Carlito"/>
                <a:cs typeface="Carlito"/>
              </a:rPr>
              <a:t>	4</a:t>
            </a:r>
            <a:r>
              <a:rPr lang="en-US" sz="2800" b="1" dirty="0">
                <a:latin typeface="Calibri" panose="020F0502020204030204" pitchFamily="34" charset="0"/>
                <a:ea typeface="Carlito"/>
                <a:cs typeface="Carlito"/>
              </a:rPr>
              <a:t>2</a:t>
            </a:r>
            <a:br>
              <a:rPr lang="en-US" sz="2800" b="1" dirty="0">
                <a:effectLst/>
                <a:latin typeface="Calibri" panose="020F0502020204030204" pitchFamily="34" charset="0"/>
                <a:ea typeface="Carlito"/>
                <a:cs typeface="Carlito"/>
              </a:rPr>
            </a:br>
            <a:r>
              <a:rPr lang="en-GB" sz="2800" b="1" dirty="0">
                <a:effectLst/>
                <a:latin typeface="Calibri" panose="020F0502020204030204" pitchFamily="34" charset="0"/>
                <a:ea typeface="Times New Roman" panose="02020603050405020304" pitchFamily="18" charset="0"/>
                <a:cs typeface="Times New Roman" panose="02020603050405020304" pitchFamily="18" charset="0"/>
              </a:rPr>
              <a:t>Assessment Appendix	    </a:t>
            </a:r>
            <a:r>
              <a:rPr lang="en-GB" sz="2800" b="1" dirty="0">
                <a:latin typeface="Calibri" panose="020F0502020204030204" pitchFamily="34" charset="0"/>
                <a:ea typeface="Times New Roman" panose="02020603050405020304" pitchFamily="18" charset="0"/>
                <a:cs typeface="Times New Roman" panose="02020603050405020304" pitchFamily="18" charset="0"/>
              </a:rPr>
              <a:t>51</a:t>
            </a:r>
            <a:r>
              <a:rPr lang="en-GB" sz="2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GB" sz="2800" dirty="0">
              <a:effectLst/>
              <a:latin typeface="Courier"/>
              <a:ea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51789DDF-4861-42E3-AA56-FC21BF4EEF0A}"/>
              </a:ext>
            </a:extLst>
          </p:cNvPr>
          <p:cNvSpPr txBox="1"/>
          <p:nvPr/>
        </p:nvSpPr>
        <p:spPr>
          <a:xfrm>
            <a:off x="6216773" y="1107177"/>
            <a:ext cx="5244513" cy="4842864"/>
          </a:xfrm>
          <a:prstGeom prst="rect">
            <a:avLst/>
          </a:prstGeom>
          <a:noFill/>
        </p:spPr>
        <p:txBody>
          <a:bodyPr wrap="square">
            <a:spAutoFit/>
          </a:bodyPr>
          <a:lstStyle/>
          <a:p>
            <a:pPr marL="177800" indent="1193800" algn="ctr">
              <a:lnSpc>
                <a:spcPct val="80000"/>
              </a:lnSpc>
              <a:tabLst>
                <a:tab pos="6301105" algn="l"/>
              </a:tabLst>
            </a:pPr>
            <a:r>
              <a:rPr lang="en-US" sz="3200" b="1" i="1" dirty="0">
                <a:effectLst/>
                <a:latin typeface="Calibri" panose="020F0502020204030204" pitchFamily="34" charset="0"/>
                <a:ea typeface="TeXGyrePagella"/>
                <a:cs typeface="TeXGyrePagella"/>
              </a:rPr>
              <a:t>	</a:t>
            </a:r>
            <a:endParaRPr lang="en-US" sz="3600" b="1" i="0" dirty="0">
              <a:solidFill>
                <a:srgbClr val="FF0000"/>
              </a:solidFill>
              <a:effectLst/>
              <a:latin typeface="Calibri" panose="020F0502020204030204" pitchFamily="34" charset="0"/>
              <a:ea typeface="TeXGyrePagella"/>
              <a:cs typeface="TeXGyrePagella"/>
            </a:endParaRPr>
          </a:p>
          <a:p>
            <a:pPr marL="180340">
              <a:lnSpc>
                <a:spcPct val="115000"/>
              </a:lnSpc>
              <a:spcAft>
                <a:spcPts val="600"/>
              </a:spcAft>
            </a:pPr>
            <a:r>
              <a:rPr lang="en-US" sz="3600" b="1" i="0" dirty="0">
                <a:solidFill>
                  <a:srgbClr val="FF0000"/>
                </a:solidFill>
                <a:effectLst/>
                <a:latin typeface="Calibri" panose="020F0502020204030204" pitchFamily="34" charset="0"/>
                <a:ea typeface="TeXGyrePagella"/>
                <a:cs typeface="TeXGyrePagella"/>
              </a:rPr>
              <a:t>Online Contents </a:t>
            </a:r>
          </a:p>
          <a:p>
            <a:pPr marL="180340">
              <a:lnSpc>
                <a:spcPct val="115000"/>
              </a:lnSpc>
              <a:spcAft>
                <a:spcPts val="600"/>
              </a:spcAft>
            </a:pPr>
            <a:r>
              <a:rPr lang="en-GB" sz="2800" b="1" dirty="0">
                <a:effectLst/>
                <a:ea typeface="Carlito"/>
                <a:cs typeface="Carlito"/>
              </a:rPr>
              <a:t>Introduction 	      </a:t>
            </a:r>
            <a:r>
              <a:rPr lang="en-GB" sz="2800" b="1" dirty="0">
                <a:ea typeface="Carlito"/>
                <a:cs typeface="Carlito"/>
              </a:rPr>
              <a:t>  	       3</a:t>
            </a:r>
            <a:endParaRPr lang="en-GB" sz="2800" b="1" dirty="0">
              <a:effectLst/>
              <a:ea typeface="Carlito"/>
              <a:cs typeface="Carlito"/>
            </a:endParaRPr>
          </a:p>
          <a:p>
            <a:pPr marL="180340">
              <a:lnSpc>
                <a:spcPct val="115000"/>
              </a:lnSpc>
              <a:spcAft>
                <a:spcPts val="600"/>
              </a:spcAft>
              <a:tabLst>
                <a:tab pos="1424305" algn="l"/>
              </a:tabLst>
            </a:pPr>
            <a:r>
              <a:rPr lang="en-GB" sz="2800" b="1" dirty="0">
                <a:solidFill>
                  <a:srgbClr val="0070C0"/>
                </a:solidFill>
                <a:effectLst/>
                <a:ea typeface="Carlito"/>
                <a:cs typeface="Carlito"/>
              </a:rPr>
              <a:t>Online Learning 		      19 </a:t>
            </a:r>
            <a:r>
              <a:rPr lang="en-GB" sz="2800" b="1" dirty="0">
                <a:effectLst/>
                <a:ea typeface="Carlito"/>
                <a:cs typeface="Carlito"/>
              </a:rPr>
              <a:t>Healthy Body 		      </a:t>
            </a:r>
            <a:r>
              <a:rPr lang="en-GB" sz="2800" b="1" dirty="0">
                <a:ea typeface="Carlito"/>
                <a:cs typeface="Carlito"/>
              </a:rPr>
              <a:t>44</a:t>
            </a:r>
            <a:endParaRPr lang="en-GB" sz="2800" b="1" dirty="0">
              <a:effectLst/>
              <a:ea typeface="Carlito"/>
              <a:cs typeface="Carlito"/>
            </a:endParaRPr>
          </a:p>
          <a:p>
            <a:pPr marL="180340">
              <a:lnSpc>
                <a:spcPct val="115000"/>
              </a:lnSpc>
              <a:spcAft>
                <a:spcPts val="600"/>
              </a:spcAft>
              <a:tabLst>
                <a:tab pos="1424305" algn="l"/>
              </a:tabLst>
            </a:pPr>
            <a:r>
              <a:rPr lang="en-GB" sz="2800" b="1" dirty="0">
                <a:effectLst/>
                <a:ea typeface="Carlito"/>
                <a:cs typeface="Carlito"/>
              </a:rPr>
              <a:t>Healthy Heart and Lungs    64 Healthy Skin  		      75</a:t>
            </a:r>
          </a:p>
          <a:p>
            <a:pPr marL="180340" indent="-2070735">
              <a:lnSpc>
                <a:spcPct val="115000"/>
              </a:lnSpc>
            </a:pPr>
            <a:r>
              <a:rPr lang="en-GB" sz="2800" b="1" dirty="0">
                <a:effectLst/>
                <a:ea typeface="Times New Roman" panose="02020603050405020304" pitchFamily="18" charset="0"/>
                <a:cs typeface="Times New Roman" panose="02020603050405020304" pitchFamily="18" charset="0"/>
              </a:rPr>
              <a:t>  Assessment Appendix 	      84</a:t>
            </a:r>
          </a:p>
          <a:p>
            <a:pPr>
              <a:lnSpc>
                <a:spcPct val="125000"/>
              </a:lnSpc>
              <a:spcAft>
                <a:spcPts val="600"/>
              </a:spcAft>
              <a:tabLst>
                <a:tab pos="4343400" algn="r"/>
              </a:tabLst>
            </a:pPr>
            <a:r>
              <a:rPr lang="en-GB" sz="24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GB" sz="2400" dirty="0">
              <a:effectLst/>
              <a:latin typeface="Courier"/>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2174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9E2BBDC-52B8-4FBA-A218-61636EE155A6}"/>
              </a:ext>
            </a:extLst>
          </p:cNvPr>
          <p:cNvSpPr txBox="1"/>
          <p:nvPr/>
        </p:nvSpPr>
        <p:spPr>
          <a:xfrm>
            <a:off x="587022" y="599039"/>
            <a:ext cx="11006667" cy="4631461"/>
          </a:xfrm>
          <a:prstGeom prst="rect">
            <a:avLst/>
          </a:prstGeom>
          <a:noFill/>
        </p:spPr>
        <p:txBody>
          <a:bodyPr wrap="square">
            <a:spAutoFit/>
          </a:bodyPr>
          <a:lstStyle/>
          <a:p>
            <a:pPr>
              <a:lnSpc>
                <a:spcPct val="107000"/>
              </a:lnSpc>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This Guide concentrates on the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teaching and learning </a:t>
            </a:r>
            <a:r>
              <a:rPr lang="en-GB" sz="2800" b="1" dirty="0">
                <a:effectLst/>
                <a:latin typeface="Calibri" panose="020F0502020204030204" pitchFamily="34" charset="0"/>
                <a:ea typeface="Calibri" panose="020F0502020204030204" pitchFamily="34" charset="0"/>
                <a:cs typeface="Calibri" panose="020F0502020204030204" pitchFamily="34" charset="0"/>
              </a:rPr>
              <a:t>aspects of the </a:t>
            </a:r>
            <a:r>
              <a:rPr lang="en-GB" sz="2800" b="1" dirty="0" err="1">
                <a:effectLst/>
                <a:latin typeface="Calibri" panose="020F0502020204030204" pitchFamily="34" charset="0"/>
                <a:ea typeface="Calibri" panose="020F0502020204030204" pitchFamily="34" charset="0"/>
                <a:cs typeface="Calibri" panose="020F0502020204030204" pitchFamily="34" charset="0"/>
              </a:rPr>
              <a:t>MiPS</a:t>
            </a:r>
            <a:r>
              <a:rPr lang="en-GB" sz="2800" b="1" dirty="0">
                <a:effectLst/>
                <a:latin typeface="Calibri" panose="020F0502020204030204" pitchFamily="34" charset="0"/>
                <a:ea typeface="Calibri" panose="020F0502020204030204" pitchFamily="34" charset="0"/>
                <a:cs typeface="Calibri" panose="020F0502020204030204" pitchFamily="34" charset="0"/>
              </a:rPr>
              <a:t> programme: you provide the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medical input</a:t>
            </a:r>
            <a:r>
              <a:rPr lang="en-GB" sz="2800" b="1" dirty="0">
                <a:effectLst/>
                <a:latin typeface="Calibri" panose="020F0502020204030204" pitchFamily="34" charset="0"/>
                <a:ea typeface="Calibri" panose="020F0502020204030204" pitchFamily="34" charset="0"/>
                <a:cs typeface="Calibri" panose="020F0502020204030204" pitchFamily="34" charset="0"/>
              </a:rPr>
              <a:t>. </a:t>
            </a:r>
          </a:p>
          <a:p>
            <a:pPr>
              <a:lnSpc>
                <a:spcPct val="107000"/>
              </a:lnSpc>
              <a:spcAft>
                <a:spcPts val="800"/>
              </a:spcAft>
            </a:pPr>
            <a:r>
              <a:rPr lang="en-GB" sz="2800" b="1" dirty="0">
                <a:latin typeface="Calibri" panose="020F0502020204030204" pitchFamily="34" charset="0"/>
                <a:ea typeface="Calibri" panose="020F0502020204030204" pitchFamily="34" charset="0"/>
                <a:cs typeface="Calibri" panose="020F0502020204030204" pitchFamily="34" charset="0"/>
              </a:rPr>
              <a:t>P</a:t>
            </a:r>
            <a:r>
              <a:rPr lang="x-none" sz="2800" b="1" dirty="0">
                <a:effectLst/>
                <a:latin typeface="Calibri" panose="020F0502020204030204" pitchFamily="34" charset="0"/>
                <a:ea typeface="Calibri" panose="020F0502020204030204" pitchFamily="34" charset="0"/>
                <a:cs typeface="Calibri" panose="020F0502020204030204" pitchFamily="34" charset="0"/>
              </a:rPr>
              <a:t>lease regard th</a:t>
            </a:r>
            <a:r>
              <a:rPr lang="en-GB" sz="2800" b="1" dirty="0">
                <a:effectLst/>
                <a:latin typeface="Calibri" panose="020F0502020204030204" pitchFamily="34" charset="0"/>
                <a:ea typeface="Calibri" panose="020F0502020204030204" pitchFamily="34" charset="0"/>
                <a:cs typeface="Calibri" panose="020F0502020204030204" pitchFamily="34" charset="0"/>
              </a:rPr>
              <a:t>e Guide</a:t>
            </a:r>
            <a:r>
              <a:rPr lang="x-none" sz="2800" b="1" dirty="0">
                <a:effectLst/>
                <a:latin typeface="Calibri" panose="020F0502020204030204" pitchFamily="34" charset="0"/>
                <a:ea typeface="Calibri" panose="020F0502020204030204" pitchFamily="34" charset="0"/>
                <a:cs typeface="Calibri" panose="020F0502020204030204" pitchFamily="34" charset="0"/>
              </a:rPr>
              <a:t> as </a:t>
            </a:r>
            <a:r>
              <a:rPr lang="x-none"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advisory</a:t>
            </a:r>
            <a:r>
              <a:rPr lang="x-none" sz="2800" b="1" dirty="0">
                <a:effectLst/>
                <a:latin typeface="Calibri" panose="020F0502020204030204" pitchFamily="34" charset="0"/>
                <a:ea typeface="Calibri" panose="020F0502020204030204" pitchFamily="34" charset="0"/>
                <a:cs typeface="Calibri" panose="020F0502020204030204" pitchFamily="34" charset="0"/>
              </a:rPr>
              <a:t> only, and discuss with your class teacher how th</a:t>
            </a:r>
            <a:r>
              <a:rPr lang="en-GB" sz="2800" b="1" dirty="0">
                <a:effectLst/>
                <a:latin typeface="Calibri" panose="020F0502020204030204" pitchFamily="34" charset="0"/>
                <a:ea typeface="Calibri" panose="020F0502020204030204" pitchFamily="34" charset="0"/>
                <a:cs typeface="Calibri" panose="020F0502020204030204" pitchFamily="34" charset="0"/>
              </a:rPr>
              <a:t>is</a:t>
            </a:r>
            <a:r>
              <a:rPr lang="x-none" sz="2800" b="1" dirty="0">
                <a:effectLst/>
                <a:latin typeface="Calibri" panose="020F0502020204030204" pitchFamily="34" charset="0"/>
                <a:ea typeface="Calibri" panose="020F0502020204030204" pitchFamily="34" charset="0"/>
                <a:cs typeface="Calibri" panose="020F0502020204030204" pitchFamily="34" charset="0"/>
              </a:rPr>
              <a:t> material can be used most effectively.</a:t>
            </a:r>
            <a:endParaRPr lang="en-GB" sz="2800" b="1"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n-GB" sz="28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You may find it useful to hand out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sticky labels </a:t>
            </a:r>
            <a:r>
              <a:rPr lang="en-GB" sz="2800" b="1" dirty="0">
                <a:effectLst/>
                <a:latin typeface="Calibri" panose="020F0502020204030204" pitchFamily="34" charset="0"/>
                <a:ea typeface="Calibri" panose="020F0502020204030204" pitchFamily="34" charset="0"/>
                <a:cs typeface="Calibri" panose="020F0502020204030204" pitchFamily="34" charset="0"/>
              </a:rPr>
              <a:t>(preferably A4 if Online) and ask pupils to write their first names large in felt tip, so that you can address individual pupils personally.  </a:t>
            </a:r>
          </a:p>
          <a:p>
            <a:pPr>
              <a:lnSpc>
                <a:spcPct val="107000"/>
              </a:lnSpc>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This makes for more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effective communication</a:t>
            </a:r>
            <a:r>
              <a:rPr lang="en-GB" sz="2800" b="1" dirty="0">
                <a:effectLst/>
                <a:latin typeface="Calibri" panose="020F0502020204030204" pitchFamily="34" charset="0"/>
                <a:ea typeface="Calibri" panose="020F0502020204030204" pitchFamily="34" charset="0"/>
                <a:cs typeface="Calibri" panose="020F0502020204030204" pitchFamily="34" charset="0"/>
              </a:rPr>
              <a:t>. </a:t>
            </a:r>
            <a:endParaRPr lang="en-GB" sz="2800" b="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8196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9E9107-A807-44E3-A088-43FD46056F13}"/>
              </a:ext>
            </a:extLst>
          </p:cNvPr>
          <p:cNvSpPr txBox="1"/>
          <p:nvPr/>
        </p:nvSpPr>
        <p:spPr>
          <a:xfrm>
            <a:off x="873815" y="489734"/>
            <a:ext cx="10593658" cy="5878532"/>
          </a:xfrm>
          <a:prstGeom prst="rect">
            <a:avLst/>
          </a:prstGeom>
          <a:noFill/>
        </p:spPr>
        <p:txBody>
          <a:bodyPr wrap="square">
            <a:spAutoFit/>
          </a:bodyPr>
          <a:lstStyle/>
          <a:p>
            <a:pPr>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During the first 10 – </a:t>
            </a:r>
            <a:r>
              <a:rPr lang="en-GB" sz="2800" b="1" dirty="0">
                <a:latin typeface="Calibri" panose="020F0502020204030204" pitchFamily="34" charset="0"/>
                <a:ea typeface="Calibri" panose="020F0502020204030204" pitchFamily="34" charset="0"/>
                <a:cs typeface="Calibri" panose="020F0502020204030204" pitchFamily="34" charset="0"/>
              </a:rPr>
              <a:t>20</a:t>
            </a:r>
            <a:r>
              <a:rPr lang="en-GB" sz="2800" b="1" dirty="0">
                <a:effectLst/>
                <a:latin typeface="Calibri" panose="020F0502020204030204" pitchFamily="34" charset="0"/>
                <a:ea typeface="Calibri" panose="020F0502020204030204" pitchFamily="34" charset="0"/>
                <a:cs typeface="Calibri" panose="020F0502020204030204" pitchFamily="34" charset="0"/>
              </a:rPr>
              <a:t> minutes of your </a:t>
            </a:r>
            <a:r>
              <a:rPr lang="en-GB" sz="2800" b="1" dirty="0">
                <a:latin typeface="Calibri" panose="020F0502020204030204" pitchFamily="34" charset="0"/>
                <a:ea typeface="Calibri" panose="020F0502020204030204" pitchFamily="34" charset="0"/>
                <a:cs typeface="Calibri" panose="020F0502020204030204" pitchFamily="34" charset="0"/>
              </a:rPr>
              <a:t>S</a:t>
            </a:r>
            <a:r>
              <a:rPr lang="en-GB" sz="2800" b="1" dirty="0">
                <a:effectLst/>
                <a:latin typeface="Calibri" panose="020F0502020204030204" pitchFamily="34" charset="0"/>
                <a:ea typeface="Calibri" panose="020F0502020204030204" pitchFamily="34" charset="0"/>
                <a:cs typeface="Calibri" panose="020F0502020204030204" pitchFamily="34" charset="0"/>
              </a:rPr>
              <a:t>chool </a:t>
            </a:r>
            <a:r>
              <a:rPr lang="en-GB" sz="2800" b="1" dirty="0">
                <a:latin typeface="Calibri" panose="020F0502020204030204" pitchFamily="34" charset="0"/>
                <a:ea typeface="Calibri" panose="020F0502020204030204" pitchFamily="34" charset="0"/>
                <a:cs typeface="Calibri" panose="020F0502020204030204" pitchFamily="34" charset="0"/>
              </a:rPr>
              <a:t>I</a:t>
            </a:r>
            <a:r>
              <a:rPr lang="en-GB" sz="2800" b="1" dirty="0">
                <a:effectLst/>
                <a:latin typeface="Calibri" panose="020F0502020204030204" pitchFamily="34" charset="0"/>
                <a:ea typeface="Calibri" panose="020F0502020204030204" pitchFamily="34" charset="0"/>
                <a:cs typeface="Calibri" panose="020F0502020204030204" pitchFamily="34" charset="0"/>
              </a:rPr>
              <a:t>ntroduction </a:t>
            </a:r>
            <a:r>
              <a:rPr lang="en-GB" sz="2800" b="1" dirty="0">
                <a:latin typeface="Calibri" panose="020F0502020204030204" pitchFamily="34" charset="0"/>
                <a:ea typeface="Calibri" panose="020F0502020204030204" pitchFamily="34" charset="0"/>
                <a:cs typeface="Calibri" panose="020F0502020204030204" pitchFamily="34" charset="0"/>
              </a:rPr>
              <a:t>V</a:t>
            </a:r>
            <a:r>
              <a:rPr lang="en-GB" sz="2800" b="1" dirty="0">
                <a:effectLst/>
                <a:latin typeface="Calibri" panose="020F0502020204030204" pitchFamily="34" charset="0"/>
                <a:ea typeface="Calibri" panose="020F0502020204030204" pitchFamily="34" charset="0"/>
                <a:cs typeface="Calibri" panose="020F0502020204030204" pitchFamily="34" charset="0"/>
              </a:rPr>
              <a:t>isit you should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observe</a:t>
            </a:r>
            <a:r>
              <a:rPr lang="en-GB" sz="2800" b="1" dirty="0">
                <a:effectLst/>
                <a:latin typeface="Calibri" panose="020F0502020204030204" pitchFamily="34" charset="0"/>
                <a:ea typeface="Calibri" panose="020F0502020204030204" pitchFamily="34" charset="0"/>
                <a:cs typeface="Calibri" panose="020F0502020204030204" pitchFamily="34" charset="0"/>
              </a:rPr>
              <a:t> your class teacher in action, to see her / his style of teaching. </a:t>
            </a:r>
          </a:p>
          <a:p>
            <a:pPr>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 </a:t>
            </a:r>
          </a:p>
          <a:p>
            <a:pPr>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Emphasis is on the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practical</a:t>
            </a:r>
            <a:r>
              <a:rPr lang="en-GB" sz="2800" b="1" dirty="0">
                <a:effectLst/>
                <a:latin typeface="Calibri" panose="020F0502020204030204" pitchFamily="34" charset="0"/>
                <a:ea typeface="Calibri" panose="020F0502020204030204" pitchFamily="34" charset="0"/>
                <a:cs typeface="Calibri" panose="020F0502020204030204" pitchFamily="34" charset="0"/>
              </a:rPr>
              <a:t> and investigative aspects of each unit.</a:t>
            </a:r>
          </a:p>
          <a:p>
            <a:pPr>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  </a:t>
            </a:r>
          </a:p>
          <a:p>
            <a:pPr>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Teachers are encouraged to be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proactive</a:t>
            </a:r>
            <a:r>
              <a:rPr lang="en-GB" sz="2800" b="1" dirty="0">
                <a:effectLst/>
                <a:latin typeface="Calibri" panose="020F0502020204030204" pitchFamily="34" charset="0"/>
                <a:ea typeface="Calibri" panose="020F0502020204030204" pitchFamily="34" charset="0"/>
                <a:cs typeface="Calibri" panose="020F0502020204030204" pitchFamily="34" charset="0"/>
              </a:rPr>
              <a:t> in their help for you.</a:t>
            </a:r>
          </a:p>
          <a:p>
            <a:pPr>
              <a:spcAft>
                <a:spcPts val="800"/>
              </a:spcAft>
            </a:pPr>
            <a:endParaRPr lang="en-GB" sz="2800" b="1" dirty="0">
              <a:latin typeface="Calibri" panose="020F0502020204030204" pitchFamily="34" charset="0"/>
              <a:ea typeface="Calibri" panose="020F0502020204030204" pitchFamily="34" charset="0"/>
              <a:cs typeface="Calibri" panose="020F0502020204030204" pitchFamily="34" charset="0"/>
            </a:endParaRPr>
          </a:p>
          <a:p>
            <a:pPr>
              <a:spcAft>
                <a:spcPts val="800"/>
              </a:spcAft>
            </a:pPr>
            <a:r>
              <a:rPr lang="ga-IE" sz="2800" b="1" dirty="0">
                <a:effectLst/>
                <a:latin typeface="Calibri" panose="020F0502020204030204" pitchFamily="34" charset="0"/>
                <a:ea typeface="Calibri" panose="020F0502020204030204" pitchFamily="34" charset="0"/>
                <a:cs typeface="Calibri" panose="020F0502020204030204" pitchFamily="34" charset="0"/>
              </a:rPr>
              <a:t>Please check your school’s policy on </a:t>
            </a:r>
            <a:r>
              <a:rPr lang="ga-IE"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photocopying</a:t>
            </a:r>
            <a:r>
              <a:rPr lang="ga-IE" sz="2800" b="1" dirty="0">
                <a:effectLst/>
                <a:latin typeface="Calibri" panose="020F0502020204030204" pitchFamily="34" charset="0"/>
                <a:ea typeface="Calibri" panose="020F0502020204030204" pitchFamily="34" charset="0"/>
                <a:cs typeface="Calibri" panose="020F0502020204030204" pitchFamily="34" charset="0"/>
              </a:rPr>
              <a:t>, and let the school have advance copies by email of material you would like photocopied</a:t>
            </a:r>
            <a:r>
              <a:rPr lang="en-GB" sz="2800" b="1" dirty="0">
                <a:latin typeface="Calibri" panose="020F0502020204030204" pitchFamily="34" charset="0"/>
                <a:ea typeface="Calibri" panose="020F0502020204030204" pitchFamily="34" charset="0"/>
                <a:cs typeface="Times New Roman" panose="02020603050405020304" pitchFamily="18" charset="0"/>
              </a:rPr>
              <a:t>.  </a:t>
            </a:r>
            <a:r>
              <a:rPr lang="en-GB" sz="2800" b="1" dirty="0">
                <a:effectLst/>
                <a:latin typeface="Calibri" panose="020F0502020204030204" pitchFamily="34" charset="0"/>
                <a:ea typeface="Calibri" panose="020F0502020204030204" pitchFamily="34" charset="0"/>
                <a:cs typeface="Calibri" panose="020F0502020204030204" pitchFamily="34" charset="0"/>
              </a:rPr>
              <a:t>You should not be expected to pay for photocopying, as this is for the benefit of the school. </a:t>
            </a:r>
          </a:p>
        </p:txBody>
      </p:sp>
    </p:spTree>
    <p:extLst>
      <p:ext uri="{BB962C8B-B14F-4D97-AF65-F5344CB8AC3E}">
        <p14:creationId xmlns:p14="http://schemas.microsoft.com/office/powerpoint/2010/main" val="3484831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5A0D4A-7F64-46F2-8EC6-2247B4184C90}"/>
              </a:ext>
            </a:extLst>
          </p:cNvPr>
          <p:cNvSpPr txBox="1"/>
          <p:nvPr/>
        </p:nvSpPr>
        <p:spPr>
          <a:xfrm>
            <a:off x="564444" y="711201"/>
            <a:ext cx="10408356" cy="5255798"/>
          </a:xfrm>
          <a:prstGeom prst="rect">
            <a:avLst/>
          </a:prstGeom>
          <a:noFill/>
        </p:spPr>
        <p:txBody>
          <a:bodyPr wrap="square">
            <a:spAutoFit/>
          </a:bodyPr>
          <a:lstStyle/>
          <a:p>
            <a:pPr>
              <a:lnSpc>
                <a:spcPct val="106000"/>
              </a:lnSpc>
              <a:spcAft>
                <a:spcPts val="1600"/>
              </a:spcAft>
            </a:pPr>
            <a:r>
              <a:rPr lang="x-none" sz="2800" b="1" dirty="0">
                <a:effectLst/>
                <a:latin typeface="Calibri" panose="020F0502020204030204" pitchFamily="34" charset="0"/>
                <a:ea typeface="Calibri" panose="020F0502020204030204" pitchFamily="34" charset="0"/>
                <a:cs typeface="Times New Roman" panose="02020603050405020304" pitchFamily="18" charset="0"/>
              </a:rPr>
              <a:t>You should work out an </a:t>
            </a:r>
            <a:r>
              <a:rPr lang="x-none"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outline programme </a:t>
            </a:r>
            <a:r>
              <a:rPr lang="x-none" sz="2800" b="1" dirty="0">
                <a:effectLst/>
                <a:latin typeface="Calibri" panose="020F0502020204030204" pitchFamily="34" charset="0"/>
                <a:ea typeface="Calibri" panose="020F0502020204030204" pitchFamily="34" charset="0"/>
                <a:cs typeface="Times New Roman" panose="02020603050405020304" pitchFamily="18" charset="0"/>
              </a:rPr>
              <a:t>with your </a:t>
            </a:r>
            <a:r>
              <a:rPr lang="en-GB" sz="2800" b="1" dirty="0">
                <a:effectLst/>
                <a:latin typeface="Calibri" panose="020F0502020204030204" pitchFamily="34" charset="0"/>
                <a:ea typeface="Calibri" panose="020F0502020204030204" pitchFamily="34" charset="0"/>
                <a:cs typeface="Times New Roman" panose="02020603050405020304" pitchFamily="18" charset="0"/>
              </a:rPr>
              <a:t>class </a:t>
            </a:r>
            <a:r>
              <a:rPr lang="x-none" sz="2800" b="1" dirty="0">
                <a:effectLst/>
                <a:latin typeface="Calibri" panose="020F0502020204030204" pitchFamily="34" charset="0"/>
                <a:ea typeface="Calibri" panose="020F0502020204030204" pitchFamily="34" charset="0"/>
                <a:cs typeface="Times New Roman" panose="02020603050405020304" pitchFamily="18" charset="0"/>
              </a:rPr>
              <a:t>teacher </a:t>
            </a:r>
            <a:r>
              <a:rPr lang="en-GB" sz="2800" b="1" dirty="0">
                <a:effectLst/>
                <a:latin typeface="Calibri" panose="020F0502020204030204" pitchFamily="34" charset="0"/>
                <a:ea typeface="Calibri" panose="020F0502020204030204" pitchFamily="34" charset="0"/>
                <a:cs typeface="Times New Roman" panose="02020603050405020304" pitchFamily="18" charset="0"/>
              </a:rPr>
              <a:t>at your </a:t>
            </a:r>
            <a:r>
              <a:rPr lang="en-GB" sz="2800" b="1" dirty="0">
                <a:latin typeface="Calibri" panose="020F0502020204030204" pitchFamily="34" charset="0"/>
                <a:ea typeface="Calibri" panose="020F0502020204030204" pitchFamily="34" charset="0"/>
                <a:cs typeface="Calibri" panose="020F0502020204030204" pitchFamily="34" charset="0"/>
              </a:rPr>
              <a:t>S</a:t>
            </a:r>
            <a:r>
              <a:rPr lang="en-GB" sz="2800" b="1" dirty="0">
                <a:effectLst/>
                <a:latin typeface="Calibri" panose="020F0502020204030204" pitchFamily="34" charset="0"/>
                <a:ea typeface="Calibri" panose="020F0502020204030204" pitchFamily="34" charset="0"/>
                <a:cs typeface="Calibri" panose="020F0502020204030204" pitchFamily="34" charset="0"/>
              </a:rPr>
              <a:t>chool </a:t>
            </a:r>
            <a:r>
              <a:rPr lang="en-GB" sz="2800" b="1" dirty="0">
                <a:latin typeface="Calibri" panose="020F0502020204030204" pitchFamily="34" charset="0"/>
                <a:ea typeface="Calibri" panose="020F0502020204030204" pitchFamily="34" charset="0"/>
                <a:cs typeface="Calibri" panose="020F0502020204030204" pitchFamily="34" charset="0"/>
              </a:rPr>
              <a:t>I</a:t>
            </a:r>
            <a:r>
              <a:rPr lang="en-GB" sz="2800" b="1" dirty="0">
                <a:effectLst/>
                <a:latin typeface="Calibri" panose="020F0502020204030204" pitchFamily="34" charset="0"/>
                <a:ea typeface="Calibri" panose="020F0502020204030204" pitchFamily="34" charset="0"/>
                <a:cs typeface="Calibri" panose="020F0502020204030204" pitchFamily="34" charset="0"/>
              </a:rPr>
              <a:t>ntroduction </a:t>
            </a:r>
            <a:r>
              <a:rPr lang="en-GB" sz="2800" b="1" dirty="0">
                <a:latin typeface="Calibri" panose="020F0502020204030204" pitchFamily="34" charset="0"/>
                <a:ea typeface="Calibri" panose="020F0502020204030204" pitchFamily="34" charset="0"/>
                <a:cs typeface="Calibri" panose="020F0502020204030204" pitchFamily="34" charset="0"/>
              </a:rPr>
              <a:t>V</a:t>
            </a:r>
            <a:r>
              <a:rPr lang="en-GB" sz="2800" b="1" dirty="0">
                <a:effectLst/>
                <a:latin typeface="Calibri" panose="020F0502020204030204" pitchFamily="34" charset="0"/>
                <a:ea typeface="Calibri" panose="020F0502020204030204" pitchFamily="34" charset="0"/>
                <a:cs typeface="Calibri" panose="020F0502020204030204" pitchFamily="34" charset="0"/>
              </a:rPr>
              <a:t>isit</a:t>
            </a:r>
            <a:r>
              <a:rPr lang="en-GB" sz="2800" b="1" dirty="0">
                <a:effectLst/>
                <a:latin typeface="Calibri" panose="020F0502020204030204" pitchFamily="34" charset="0"/>
                <a:ea typeface="Calibri" panose="020F0502020204030204" pitchFamily="34" charset="0"/>
                <a:cs typeface="Times New Roman" panose="02020603050405020304" pitchFamily="18" charset="0"/>
              </a:rPr>
              <a:t>.  Discuss the units, or parts of units, you will cover, and the order of their presentation.</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1600"/>
              </a:spcAft>
            </a:pPr>
            <a:r>
              <a:rPr lang="en-GB" sz="2800" b="1" dirty="0">
                <a:effectLst/>
                <a:latin typeface="Calibri" panose="020F0502020204030204" pitchFamily="34" charset="0"/>
                <a:ea typeface="Calibri" panose="020F0502020204030204" pitchFamily="34" charset="0"/>
                <a:cs typeface="Times New Roman" panose="02020603050405020304" pitchFamily="18" charset="0"/>
              </a:rPr>
              <a:t>Please be sensitive in relation to any </a:t>
            </a:r>
            <a:r>
              <a:rPr lang="en-GB"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health problems </a:t>
            </a:r>
            <a:r>
              <a:rPr lang="en-GB" sz="2800" b="1" dirty="0">
                <a:effectLst/>
                <a:latin typeface="Calibri" panose="020F0502020204030204" pitchFamily="34" charset="0"/>
                <a:ea typeface="Calibri" panose="020F0502020204030204" pitchFamily="34" charset="0"/>
                <a:cs typeface="Times New Roman" panose="02020603050405020304" pitchFamily="18" charset="0"/>
              </a:rPr>
              <a:t>pupils may have.  Discuss this with your class teacher.</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1600"/>
              </a:spcAft>
            </a:pPr>
            <a:r>
              <a:rPr lang="en-GB" sz="2800" b="1" dirty="0">
                <a:effectLst/>
                <a:latin typeface="Calibri" panose="020F0502020204030204" pitchFamily="34" charset="0"/>
                <a:ea typeface="Calibri" panose="020F0502020204030204" pitchFamily="34" charset="0"/>
                <a:cs typeface="Times New Roman" panose="02020603050405020304" pitchFamily="18" charset="0"/>
              </a:rPr>
              <a:t>Emphasise:</a:t>
            </a:r>
            <a:r>
              <a:rPr lang="en-GB"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As a student you should never be left alone in charge of a class.</a:t>
            </a:r>
            <a:endParaRPr lang="en-GB"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1600"/>
              </a:spcAft>
            </a:pPr>
            <a:r>
              <a:rPr lang="en-GB" sz="2800" b="1" dirty="0">
                <a:effectLst/>
                <a:latin typeface="Calibri" panose="020F0502020204030204" pitchFamily="34" charset="0"/>
                <a:ea typeface="Calibri" panose="020F0502020204030204" pitchFamily="34" charset="0"/>
                <a:cs typeface="Times New Roman" panose="02020603050405020304" pitchFamily="18" charset="0"/>
              </a:rPr>
              <a:t>Ask your teacher to let you see the class </a:t>
            </a:r>
            <a:r>
              <a:rPr lang="en-GB"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store cupboard</a:t>
            </a:r>
            <a:r>
              <a:rPr lang="en-GB" sz="2800" b="1" dirty="0">
                <a:effectLst/>
                <a:latin typeface="Calibri" panose="020F0502020204030204" pitchFamily="34" charset="0"/>
                <a:ea typeface="Calibri" panose="020F0502020204030204" pitchFamily="34" charset="0"/>
                <a:cs typeface="Times New Roman" panose="02020603050405020304" pitchFamily="18" charset="0"/>
              </a:rPr>
              <a:t>, so that you will be aware of available resources.  Note any resources that you  think might </a:t>
            </a:r>
            <a:r>
              <a:rPr lang="en-GB" sz="2800" b="1">
                <a:effectLst/>
                <a:latin typeface="Calibri" panose="020F0502020204030204" pitchFamily="34" charset="0"/>
                <a:ea typeface="Calibri" panose="020F0502020204030204" pitchFamily="34" charset="0"/>
                <a:cs typeface="Times New Roman" panose="02020603050405020304" pitchFamily="18" charset="0"/>
              </a:rPr>
              <a:t>be useful</a:t>
            </a:r>
            <a:r>
              <a:rPr lang="en-GB" sz="2800" b="1" dirty="0">
                <a:effectLst/>
                <a:latin typeface="Calibri" panose="020F0502020204030204" pitchFamily="34" charset="0"/>
                <a:ea typeface="Calibri" panose="020F0502020204030204" pitchFamily="34" charset="0"/>
                <a:cs typeface="Times New Roman" panose="02020603050405020304" pitchFamily="18" charset="0"/>
              </a:rPr>
              <a:t>.</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18460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06EB4C5-2D4D-4603-AF6A-E0B800FA0736}"/>
              </a:ext>
            </a:extLst>
          </p:cNvPr>
          <p:cNvSpPr txBox="1"/>
          <p:nvPr/>
        </p:nvSpPr>
        <p:spPr>
          <a:xfrm>
            <a:off x="641699" y="738490"/>
            <a:ext cx="10701868" cy="5092484"/>
          </a:xfrm>
          <a:prstGeom prst="rect">
            <a:avLst/>
          </a:prstGeom>
          <a:noFill/>
        </p:spPr>
        <p:txBody>
          <a:bodyPr wrap="square">
            <a:spAutoFit/>
          </a:bodyPr>
          <a:lstStyle/>
          <a:p>
            <a:pPr>
              <a:lnSpc>
                <a:spcPct val="107000"/>
              </a:lnSpc>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Discuss your response to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potential questions </a:t>
            </a:r>
            <a:r>
              <a:rPr lang="en-GB" sz="2800" b="1" dirty="0">
                <a:effectLst/>
                <a:latin typeface="Calibri" panose="020F0502020204030204" pitchFamily="34" charset="0"/>
                <a:ea typeface="Calibri" panose="020F0502020204030204" pitchFamily="34" charset="0"/>
                <a:cs typeface="Calibri" panose="020F0502020204030204" pitchFamily="34" charset="0"/>
              </a:rPr>
              <a:t>on reproduction, drugs, and substance and alcohol abuse, in advance with your class teacher, as schools have their own policies in relation to these areas.</a:t>
            </a:r>
          </a:p>
          <a:p>
            <a:pPr>
              <a:lnSpc>
                <a:spcPct val="107000"/>
              </a:lnSpc>
              <a:spcAft>
                <a:spcPts val="800"/>
              </a:spcAft>
            </a:pP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Formal areas like </a:t>
            </a:r>
            <a:r>
              <a:rPr lang="en-GB" sz="2800" b="1" i="1" dirty="0">
                <a:effectLst/>
                <a:latin typeface="Calibri" panose="020F0502020204030204" pitchFamily="34" charset="0"/>
                <a:ea typeface="Calibri" panose="020F0502020204030204" pitchFamily="34" charset="0"/>
                <a:cs typeface="Calibri" panose="020F0502020204030204" pitchFamily="34" charset="0"/>
              </a:rPr>
              <a:t>ABC for Life</a:t>
            </a:r>
            <a:r>
              <a:rPr lang="en-GB" sz="2800" b="1" dirty="0">
                <a:effectLst/>
                <a:latin typeface="Calibri" panose="020F0502020204030204" pitchFamily="34" charset="0"/>
                <a:ea typeface="Calibri" panose="020F0502020204030204" pitchFamily="34" charset="0"/>
                <a:cs typeface="Calibri" panose="020F0502020204030204" pitchFamily="34" charset="0"/>
              </a:rPr>
              <a:t>, First Aid and CPR (</a:t>
            </a:r>
            <a:r>
              <a:rPr lang="en-GB" sz="2800" b="1" dirty="0" err="1">
                <a:effectLst/>
                <a:latin typeface="Calibri" panose="020F0502020204030204" pitchFamily="34" charset="0"/>
                <a:ea typeface="Calibri" panose="020F0502020204030204" pitchFamily="34" charset="0"/>
                <a:cs typeface="Calibri" panose="020F0502020204030204" pitchFamily="34" charset="0"/>
              </a:rPr>
              <a:t>CardioPulmonary</a:t>
            </a:r>
            <a:r>
              <a:rPr lang="en-GB" sz="2800" b="1" dirty="0">
                <a:effectLst/>
                <a:latin typeface="Calibri" panose="020F0502020204030204" pitchFamily="34" charset="0"/>
                <a:ea typeface="Calibri" panose="020F0502020204030204" pitchFamily="34" charset="0"/>
                <a:cs typeface="Calibri" panose="020F0502020204030204" pitchFamily="34" charset="0"/>
              </a:rPr>
              <a:t> Resuscitation) should be left to trained professionals,</a:t>
            </a:r>
            <a:r>
              <a:rPr lang="en-GB" sz="2800" b="1" dirty="0">
                <a:latin typeface="Calibri" panose="020F0502020204030204" pitchFamily="34" charset="0"/>
                <a:ea typeface="Calibri" panose="020F0502020204030204" pitchFamily="34" charset="0"/>
                <a:cs typeface="Calibri" panose="020F0502020204030204" pitchFamily="34" charset="0"/>
              </a:rPr>
              <a:t> </a:t>
            </a:r>
            <a:r>
              <a:rPr lang="en-GB" sz="2800" b="1" dirty="0">
                <a:effectLst/>
                <a:latin typeface="Calibri" panose="020F0502020204030204" pitchFamily="34" charset="0"/>
                <a:ea typeface="Calibri" panose="020F0502020204030204" pitchFamily="34" charset="0"/>
                <a:cs typeface="Calibri" panose="020F0502020204030204" pitchFamily="34" charset="0"/>
              </a:rPr>
              <a:t>unless you have appropriate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certificated</a:t>
            </a:r>
            <a:r>
              <a:rPr lang="en-GB" sz="2800" b="1" dirty="0">
                <a:effectLst/>
                <a:latin typeface="Calibri" panose="020F0502020204030204" pitchFamily="34" charset="0"/>
                <a:ea typeface="Calibri" panose="020F0502020204030204" pitchFamily="34" charset="0"/>
                <a:cs typeface="Calibri" panose="020F0502020204030204" pitchFamily="34" charset="0"/>
              </a:rPr>
              <a:t> training, and your class teacher agrees. </a:t>
            </a:r>
          </a:p>
          <a:p>
            <a:pPr>
              <a:lnSpc>
                <a:spcPct val="107000"/>
              </a:lnSpc>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 </a:t>
            </a:r>
          </a:p>
          <a:p>
            <a:pPr>
              <a:lnSpc>
                <a:spcPct val="107000"/>
              </a:lnSpc>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Suggest that teachers key</a:t>
            </a:r>
            <a:r>
              <a:rPr lang="en-GB" sz="2800" b="1" i="1" dirty="0">
                <a:effectLst/>
                <a:latin typeface="Calibri" panose="020F0502020204030204" pitchFamily="34" charset="0"/>
                <a:ea typeface="Calibri" panose="020F0502020204030204" pitchFamily="34" charset="0"/>
                <a:cs typeface="Calibri" panose="020F0502020204030204" pitchFamily="34" charset="0"/>
              </a:rPr>
              <a:t> </a:t>
            </a:r>
            <a:r>
              <a:rPr lang="en-GB" sz="2800" b="1" i="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first aid training in schools </a:t>
            </a:r>
            <a:r>
              <a:rPr lang="en-GB" sz="2800" b="1" dirty="0">
                <a:effectLst/>
                <a:latin typeface="Calibri" panose="020F0502020204030204" pitchFamily="34" charset="0"/>
                <a:ea typeface="Calibri" panose="020F0502020204030204" pitchFamily="34" charset="0"/>
                <a:cs typeface="Calibri" panose="020F0502020204030204" pitchFamily="34" charset="0"/>
              </a:rPr>
              <a:t>into an internet search box for further information.  </a:t>
            </a: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3581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B902614-1946-4C5C-8545-17A5A388E6FD}"/>
              </a:ext>
            </a:extLst>
          </p:cNvPr>
          <p:cNvSpPr txBox="1"/>
          <p:nvPr/>
        </p:nvSpPr>
        <p:spPr>
          <a:xfrm>
            <a:off x="778933" y="801512"/>
            <a:ext cx="11074400" cy="5262979"/>
          </a:xfrm>
          <a:prstGeom prst="rect">
            <a:avLst/>
          </a:prstGeom>
          <a:noFill/>
        </p:spPr>
        <p:txBody>
          <a:bodyPr wrap="square">
            <a:spAutoFit/>
          </a:bodyPr>
          <a:lstStyle/>
          <a:p>
            <a:r>
              <a:rPr lang="en-GB" sz="2800" b="1" dirty="0">
                <a:solidFill>
                  <a:srgbClr val="FF0000"/>
                </a:solidFill>
                <a:effectLst/>
                <a:latin typeface="Calibri" panose="020F0502020204030204" pitchFamily="34" charset="0"/>
                <a:ea typeface="MS Mincho" panose="02020609040205080304" pitchFamily="49" charset="-128"/>
                <a:cs typeface="Times New Roman" panose="02020603050405020304" pitchFamily="18" charset="0"/>
              </a:rPr>
              <a:t>Feedback</a:t>
            </a:r>
            <a:r>
              <a:rPr lang="en-GB" sz="2800" b="1" dirty="0">
                <a:effectLst/>
                <a:latin typeface="Calibri" panose="020F0502020204030204" pitchFamily="34" charset="0"/>
                <a:ea typeface="MS Mincho" panose="02020609040205080304" pitchFamily="49" charset="-128"/>
                <a:cs typeface="Times New Roman" panose="02020603050405020304" pitchFamily="18" charset="0"/>
              </a:rPr>
              <a:t>, both positive and constructively critical, from your teacher, is essential.</a:t>
            </a:r>
          </a:p>
          <a:p>
            <a:endParaRPr lang="en-GB" sz="2800" b="1" dirty="0">
              <a:effectLst/>
              <a:latin typeface="Calibri" panose="020F0502020204030204" pitchFamily="34" charset="0"/>
              <a:ea typeface="MS Mincho" panose="02020609040205080304" pitchFamily="49" charset="-128"/>
              <a:cs typeface="Times New Roman" panose="02020603050405020304" pitchFamily="18" charset="0"/>
            </a:endParaRPr>
          </a:p>
          <a:p>
            <a:r>
              <a:rPr lang="en-GB" sz="2800" b="1" dirty="0">
                <a:effectLst/>
                <a:latin typeface="Calibri" panose="020F0502020204030204" pitchFamily="34" charset="0"/>
                <a:ea typeface="Calibri" panose="020F0502020204030204" pitchFamily="34" charset="0"/>
                <a:cs typeface="Calibri" panose="020F0502020204030204" pitchFamily="34" charset="0"/>
              </a:rPr>
              <a:t>Ask for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constructive</a:t>
            </a:r>
            <a:r>
              <a:rPr lang="en-GB" sz="2800" b="1" dirty="0">
                <a:effectLst/>
                <a:latin typeface="Calibri" panose="020F0502020204030204" pitchFamily="34" charset="0"/>
                <a:ea typeface="Calibri" panose="020F0502020204030204" pitchFamily="34" charset="0"/>
                <a:cs typeface="Calibri" panose="020F0502020204030204" pitchFamily="34" charset="0"/>
              </a:rPr>
              <a:t>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comment</a:t>
            </a:r>
            <a:r>
              <a:rPr lang="en-GB" sz="2800" b="1" dirty="0">
                <a:effectLst/>
                <a:latin typeface="Calibri" panose="020F0502020204030204" pitchFamily="34" charset="0"/>
                <a:ea typeface="Calibri" panose="020F0502020204030204" pitchFamily="34" charset="0"/>
                <a:cs typeface="Calibri" panose="020F0502020204030204" pitchFamily="34" charset="0"/>
              </a:rPr>
              <a:t> on your work, and on your developing pedagogic skills</a:t>
            </a:r>
            <a:r>
              <a:rPr lang="en-GB" sz="2800" dirty="0">
                <a:effectLst/>
                <a:latin typeface="Calibri" panose="020F0502020204030204" pitchFamily="34" charset="0"/>
                <a:ea typeface="Calibri" panose="020F0502020204030204" pitchFamily="34" charset="0"/>
                <a:cs typeface="Calibri" panose="020F0502020204030204" pitchFamily="34" charset="0"/>
              </a:rPr>
              <a:t>.  </a:t>
            </a:r>
            <a:r>
              <a:rPr lang="en-GB" sz="2800" b="1" dirty="0">
                <a:effectLst/>
                <a:latin typeface="Calibri" panose="020F0502020204030204" pitchFamily="34" charset="0"/>
                <a:ea typeface="Calibri" panose="020F0502020204030204" pitchFamily="34" charset="0"/>
                <a:cs typeface="Calibri" panose="020F0502020204030204" pitchFamily="34" charset="0"/>
              </a:rPr>
              <a:t>Constructive feedback from teachers is encouraged, both directly and by email.</a:t>
            </a:r>
          </a:p>
          <a:p>
            <a:endParaRPr lang="en-GB" sz="2800" b="1" dirty="0">
              <a:effectLst/>
              <a:latin typeface="Calibri" panose="020F0502020204030204" pitchFamily="34" charset="0"/>
              <a:ea typeface="MS Mincho" panose="02020609040205080304" pitchFamily="49" charset="-128"/>
              <a:cs typeface="Times New Roman" panose="02020603050405020304" pitchFamily="18" charset="0"/>
            </a:endParaRPr>
          </a:p>
          <a:p>
            <a:r>
              <a:rPr lang="en-GB" sz="2800" b="1" dirty="0">
                <a:effectLst/>
                <a:latin typeface="Calibri" panose="020F0502020204030204" pitchFamily="34" charset="0"/>
                <a:ea typeface="MS Mincho" panose="02020609040205080304" pitchFamily="49" charset="-128"/>
                <a:cs typeface="Times New Roman" panose="02020603050405020304" pitchFamily="18" charset="0"/>
              </a:rPr>
              <a:t>It would be very useful for your teacher to identify </a:t>
            </a:r>
            <a:r>
              <a:rPr lang="en-GB" sz="2800" b="1" dirty="0">
                <a:solidFill>
                  <a:srgbClr val="FF0000"/>
                </a:solidFill>
                <a:effectLst/>
                <a:latin typeface="Calibri" panose="020F0502020204030204" pitchFamily="34" charset="0"/>
                <a:ea typeface="MS Mincho" panose="02020609040205080304" pitchFamily="49" charset="-128"/>
                <a:cs typeface="Times New Roman" panose="02020603050405020304" pitchFamily="18" charset="0"/>
              </a:rPr>
              <a:t>points for improvement </a:t>
            </a:r>
            <a:r>
              <a:rPr lang="en-GB" sz="2800" b="1" dirty="0">
                <a:effectLst/>
                <a:latin typeface="Calibri" panose="020F0502020204030204" pitchFamily="34" charset="0"/>
                <a:ea typeface="MS Mincho" panose="02020609040205080304" pitchFamily="49" charset="-128"/>
                <a:cs typeface="Times New Roman" panose="02020603050405020304" pitchFamily="18" charset="0"/>
              </a:rPr>
              <a:t>and offer appropriate advice.</a:t>
            </a:r>
          </a:p>
          <a:p>
            <a:endParaRPr lang="en-GB" sz="2800" b="1" dirty="0">
              <a:effectLst/>
              <a:latin typeface="Calibri" panose="020F0502020204030204" pitchFamily="34" charset="0"/>
              <a:ea typeface="MS Mincho" panose="02020609040205080304" pitchFamily="49" charset="-128"/>
              <a:cs typeface="Times New Roman" panose="02020603050405020304" pitchFamily="18" charset="0"/>
            </a:endParaRPr>
          </a:p>
          <a:p>
            <a:r>
              <a:rPr lang="en-GB" sz="2800" b="1" dirty="0">
                <a:effectLst/>
                <a:latin typeface="Calibri" panose="020F0502020204030204" pitchFamily="34" charset="0"/>
                <a:ea typeface="MS Mincho" panose="02020609040205080304" pitchFamily="49" charset="-128"/>
                <a:cs typeface="Times New Roman" panose="02020603050405020304" pitchFamily="18" charset="0"/>
              </a:rPr>
              <a:t>If feedback is not possible immediately after your lesson, ask for </a:t>
            </a:r>
            <a:r>
              <a:rPr lang="en-GB" sz="2800" b="1" dirty="0">
                <a:solidFill>
                  <a:srgbClr val="FF0000"/>
                </a:solidFill>
                <a:effectLst/>
                <a:latin typeface="Calibri" panose="020F0502020204030204" pitchFamily="34" charset="0"/>
                <a:ea typeface="MS Mincho" panose="02020609040205080304" pitchFamily="49" charset="-128"/>
                <a:cs typeface="Times New Roman" panose="02020603050405020304" pitchFamily="18" charset="0"/>
              </a:rPr>
              <a:t>feedback by email</a:t>
            </a:r>
            <a:r>
              <a:rPr lang="en-GB" sz="2800" b="1" dirty="0">
                <a:effectLst/>
                <a:latin typeface="Calibri" panose="020F0502020204030204" pitchFamily="34" charset="0"/>
                <a:ea typeface="MS Mincho" panose="02020609040205080304" pitchFamily="49" charset="-128"/>
                <a:cs typeface="Times New Roman" panose="02020603050405020304" pitchFamily="18" charset="0"/>
              </a:rPr>
              <a:t>.</a:t>
            </a:r>
            <a:endParaRPr lang="en-GB" sz="2800" b="1"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11391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45B916-D373-41DD-BA0C-8C5B537FD0B5}"/>
              </a:ext>
            </a:extLst>
          </p:cNvPr>
          <p:cNvSpPr txBox="1"/>
          <p:nvPr/>
        </p:nvSpPr>
        <p:spPr>
          <a:xfrm>
            <a:off x="558800" y="696551"/>
            <a:ext cx="11074400" cy="5092484"/>
          </a:xfrm>
          <a:prstGeom prst="rect">
            <a:avLst/>
          </a:prstGeom>
          <a:noFill/>
        </p:spPr>
        <p:txBody>
          <a:bodyPr wrap="square">
            <a:spAutoFit/>
          </a:bodyPr>
          <a:lstStyle/>
          <a:p>
            <a:pPr>
              <a:lnSpc>
                <a:spcPct val="107000"/>
              </a:lnSpc>
              <a:spcAft>
                <a:spcPts val="800"/>
              </a:spcAft>
            </a:pP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Activity sheets </a:t>
            </a:r>
            <a:r>
              <a:rPr lang="en-GB" sz="2800" b="1" dirty="0">
                <a:effectLst/>
                <a:latin typeface="Calibri" panose="020F0502020204030204" pitchFamily="34" charset="0"/>
                <a:ea typeface="Calibri" panose="020F0502020204030204" pitchFamily="34" charset="0"/>
                <a:cs typeface="Calibri" panose="020F0502020204030204" pitchFamily="34" charset="0"/>
              </a:rPr>
              <a:t>relating to some activities are available on the MIPS area of the </a:t>
            </a:r>
            <a:r>
              <a:rPr lang="en-GB" sz="2800" b="1" dirty="0" err="1">
                <a:effectLst/>
                <a:latin typeface="Calibri" panose="020F0502020204030204" pitchFamily="34" charset="0"/>
                <a:ea typeface="Calibri" panose="020F0502020204030204" pitchFamily="34" charset="0"/>
                <a:cs typeface="Calibri" panose="020F0502020204030204" pitchFamily="34" charset="0"/>
              </a:rPr>
              <a:t>Sentinus</a:t>
            </a:r>
            <a:r>
              <a:rPr lang="en-GB" sz="2800" b="1" dirty="0">
                <a:effectLst/>
                <a:latin typeface="Calibri" panose="020F0502020204030204" pitchFamily="34" charset="0"/>
                <a:ea typeface="Calibri" panose="020F0502020204030204" pitchFamily="34" charset="0"/>
                <a:cs typeface="Calibri" panose="020F0502020204030204" pitchFamily="34" charset="0"/>
              </a:rPr>
              <a:t> website.  </a:t>
            </a:r>
            <a:r>
              <a:rPr lang="ga-IE" sz="2800" b="1" dirty="0">
                <a:effectLst/>
                <a:latin typeface="Calibri" panose="020F0502020204030204" pitchFamily="34" charset="0"/>
                <a:ea typeface="Calibri" panose="020F0502020204030204" pitchFamily="34" charset="0"/>
                <a:cs typeface="Calibri" panose="020F0502020204030204" pitchFamily="34" charset="0"/>
              </a:rPr>
              <a:t>They are deliberately </a:t>
            </a:r>
            <a:r>
              <a:rPr lang="ga-IE"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basic</a:t>
            </a:r>
            <a:r>
              <a:rPr lang="ga-IE" sz="2800" b="1" dirty="0">
                <a:effectLst/>
                <a:latin typeface="Calibri" panose="020F0502020204030204" pitchFamily="34" charset="0"/>
                <a:ea typeface="Calibri" panose="020F0502020204030204" pitchFamily="34" charset="0"/>
                <a:cs typeface="Calibri" panose="020F0502020204030204" pitchFamily="34" charset="0"/>
              </a:rPr>
              <a:t>, and may need</a:t>
            </a:r>
            <a:r>
              <a:rPr lang="en-US" sz="2800" b="1" dirty="0">
                <a:effectLst/>
                <a:latin typeface="Calibri" panose="020F0502020204030204" pitchFamily="34" charset="0"/>
                <a:ea typeface="Calibri" panose="020F0502020204030204" pitchFamily="34" charset="0"/>
                <a:cs typeface="Calibri" panose="020F0502020204030204" pitchFamily="34" charset="0"/>
              </a:rPr>
              <a:t> </a:t>
            </a:r>
            <a:r>
              <a:rPr lang="ga-IE" sz="2800" b="1" dirty="0">
                <a:effectLst/>
                <a:latin typeface="Calibri" panose="020F0502020204030204" pitchFamily="34" charset="0"/>
                <a:ea typeface="Calibri" panose="020F0502020204030204" pitchFamily="34" charset="0"/>
                <a:cs typeface="Calibri" panose="020F0502020204030204" pitchFamily="34" charset="0"/>
              </a:rPr>
              <a:t>amend</a:t>
            </a:r>
            <a:r>
              <a:rPr lang="en-US" sz="2800" b="1" dirty="0" err="1">
                <a:latin typeface="Calibri" panose="020F0502020204030204" pitchFamily="34" charset="0"/>
                <a:ea typeface="Calibri" panose="020F0502020204030204" pitchFamily="34" charset="0"/>
                <a:cs typeface="Calibri" panose="020F0502020204030204" pitchFamily="34" charset="0"/>
              </a:rPr>
              <a:t>ment</a:t>
            </a:r>
            <a:r>
              <a:rPr lang="en-US" sz="2800" b="1">
                <a:latin typeface="Calibri" panose="020F0502020204030204" pitchFamily="34" charset="0"/>
                <a:ea typeface="Calibri" panose="020F0502020204030204" pitchFamily="34" charset="0"/>
                <a:cs typeface="Calibri" panose="020F0502020204030204" pitchFamily="34" charset="0"/>
              </a:rPr>
              <a:t> </a:t>
            </a:r>
            <a:r>
              <a:rPr lang="ga-IE" sz="2800" b="1">
                <a:effectLst/>
                <a:latin typeface="Calibri" panose="020F0502020204030204" pitchFamily="34" charset="0"/>
                <a:ea typeface="Calibri" panose="020F0502020204030204" pitchFamily="34" charset="0"/>
                <a:cs typeface="Calibri" panose="020F0502020204030204" pitchFamily="34" charset="0"/>
              </a:rPr>
              <a:t>to </a:t>
            </a:r>
            <a:r>
              <a:rPr lang="ga-IE" sz="2800" b="1" dirty="0">
                <a:effectLst/>
                <a:latin typeface="Calibri" panose="020F0502020204030204" pitchFamily="34" charset="0"/>
                <a:ea typeface="Calibri" panose="020F0502020204030204" pitchFamily="34" charset="0"/>
                <a:cs typeface="Calibri" panose="020F0502020204030204" pitchFamily="34" charset="0"/>
              </a:rPr>
              <a:t>meet the abiliities of your pupils</a:t>
            </a:r>
            <a:r>
              <a:rPr lang="en-GB" sz="2800" b="1" dirty="0">
                <a:effectLst/>
                <a:latin typeface="Calibri" panose="020F0502020204030204" pitchFamily="34" charset="0"/>
                <a:ea typeface="Calibri" panose="020F0502020204030204" pitchFamily="34" charset="0"/>
                <a:cs typeface="Calibri" panose="020F0502020204030204" pitchFamily="34" charset="0"/>
              </a:rPr>
              <a:t>.  P</a:t>
            </a:r>
            <a:r>
              <a:rPr lang="ga-IE" sz="2800" b="1" dirty="0">
                <a:effectLst/>
                <a:latin typeface="Calibri" panose="020F0502020204030204" pitchFamily="34" charset="0"/>
                <a:ea typeface="Calibri" panose="020F0502020204030204" pitchFamily="34" charset="0"/>
                <a:cs typeface="Calibri" panose="020F0502020204030204" pitchFamily="34" charset="0"/>
              </a:rPr>
              <a:t>lease discuss this with your </a:t>
            </a:r>
            <a:r>
              <a:rPr lang="en-GB" sz="2800" b="1" dirty="0">
                <a:effectLst/>
                <a:latin typeface="Calibri" panose="020F0502020204030204" pitchFamily="34" charset="0"/>
                <a:ea typeface="Calibri" panose="020F0502020204030204" pitchFamily="34" charset="0"/>
                <a:cs typeface="Calibri" panose="020F0502020204030204" pitchFamily="34" charset="0"/>
              </a:rPr>
              <a:t>class </a:t>
            </a:r>
            <a:r>
              <a:rPr lang="ga-IE" sz="2800" b="1" dirty="0">
                <a:effectLst/>
                <a:latin typeface="Calibri" panose="020F0502020204030204" pitchFamily="34" charset="0"/>
                <a:ea typeface="Calibri" panose="020F0502020204030204" pitchFamily="34" charset="0"/>
                <a:cs typeface="Calibri" panose="020F0502020204030204" pitchFamily="34" charset="0"/>
              </a:rPr>
              <a:t>teacher</a:t>
            </a:r>
            <a:r>
              <a:rPr lang="en-GB" sz="2800" b="1" dirty="0">
                <a:effectLst/>
                <a:latin typeface="Calibri" panose="020F0502020204030204" pitchFamily="34" charset="0"/>
                <a:ea typeface="Calibri" panose="020F0502020204030204" pitchFamily="34" charset="0"/>
                <a:cs typeface="Calibri" panose="020F0502020204030204" pitchFamily="34" charset="0"/>
              </a:rPr>
              <a:t>.</a:t>
            </a:r>
            <a:r>
              <a:rPr lang="en-GB" sz="2800" b="1"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Some activities marked * in the Guide require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advance preparation </a:t>
            </a:r>
            <a:r>
              <a:rPr lang="en-GB" sz="2800" b="1" dirty="0">
                <a:effectLst/>
                <a:latin typeface="Calibri" panose="020F0502020204030204" pitchFamily="34" charset="0"/>
                <a:ea typeface="Calibri" panose="020F0502020204030204" pitchFamily="34" charset="0"/>
                <a:cs typeface="Calibri" panose="020F0502020204030204" pitchFamily="34" charset="0"/>
              </a:rPr>
              <a:t>or previous week planning with your teacher.</a:t>
            </a:r>
          </a:p>
          <a:p>
            <a:pPr>
              <a:lnSpc>
                <a:spcPct val="107000"/>
              </a:lnSpc>
              <a:spcAft>
                <a:spcPts val="800"/>
              </a:spcAft>
            </a:pPr>
            <a:endParaRPr lang="en-GB" sz="2800" b="1"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2800" b="1" dirty="0">
                <a:latin typeface="Calibri" panose="020F0502020204030204" pitchFamily="34" charset="0"/>
                <a:ea typeface="Calibri" panose="020F0502020204030204" pitchFamily="34" charset="0"/>
                <a:cs typeface="Calibri" panose="020F0502020204030204" pitchFamily="34" charset="0"/>
              </a:rPr>
              <a:t>A</a:t>
            </a:r>
            <a:r>
              <a:rPr lang="en-GB" sz="2800" b="1" dirty="0">
                <a:effectLst/>
                <a:latin typeface="Calibri" panose="020F0502020204030204" pitchFamily="34" charset="0"/>
                <a:ea typeface="Calibri" panose="020F0502020204030204" pitchFamily="34" charset="0"/>
                <a:cs typeface="Calibri" panose="020F0502020204030204" pitchFamily="34" charset="0"/>
              </a:rPr>
              <a:t>n outline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lesson plan </a:t>
            </a:r>
            <a:r>
              <a:rPr lang="en-GB" sz="2800" b="1" dirty="0">
                <a:effectLst/>
                <a:latin typeface="Calibri" panose="020F0502020204030204" pitchFamily="34" charset="0"/>
                <a:ea typeface="Calibri" panose="020F0502020204030204" pitchFamily="34" charset="0"/>
                <a:cs typeface="Calibri" panose="020F0502020204030204" pitchFamily="34" charset="0"/>
              </a:rPr>
              <a:t>form is available on the MIPS area of the </a:t>
            </a:r>
            <a:r>
              <a:rPr lang="en-GB" sz="2800" b="1" dirty="0" err="1">
                <a:effectLst/>
                <a:latin typeface="Calibri" panose="020F0502020204030204" pitchFamily="34" charset="0"/>
                <a:ea typeface="Calibri" panose="020F0502020204030204" pitchFamily="34" charset="0"/>
                <a:cs typeface="Calibri" panose="020F0502020204030204" pitchFamily="34" charset="0"/>
              </a:rPr>
              <a:t>Sentinus</a:t>
            </a:r>
            <a:r>
              <a:rPr lang="en-GB" sz="2800" b="1" dirty="0">
                <a:effectLst/>
                <a:latin typeface="Calibri" panose="020F0502020204030204" pitchFamily="34" charset="0"/>
                <a:ea typeface="Calibri" panose="020F0502020204030204" pitchFamily="34" charset="0"/>
                <a:cs typeface="Calibri" panose="020F0502020204030204" pitchFamily="34" charset="0"/>
              </a:rPr>
              <a:t> </a:t>
            </a:r>
            <a:r>
              <a:rPr lang="ga-IE" sz="2800" b="1" dirty="0">
                <a:effectLst/>
                <a:latin typeface="Calibri" panose="020F0502020204030204" pitchFamily="34" charset="0"/>
                <a:ea typeface="Calibri" panose="020F0502020204030204" pitchFamily="34" charset="0"/>
                <a:cs typeface="Calibri" panose="020F0502020204030204" pitchFamily="34" charset="0"/>
              </a:rPr>
              <a:t>website</a:t>
            </a:r>
            <a:r>
              <a:rPr lang="en-GB" sz="2800" b="1" dirty="0">
                <a:effectLst/>
                <a:latin typeface="Calibri" panose="020F0502020204030204" pitchFamily="34" charset="0"/>
                <a:ea typeface="Calibri" panose="020F0502020204030204" pitchFamily="34" charset="0"/>
                <a:cs typeface="Calibri" panose="020F0502020204030204" pitchFamily="34" charset="0"/>
              </a:rPr>
              <a:t>.</a:t>
            </a:r>
            <a:r>
              <a:rPr lang="en-GB" sz="2800" b="1" dirty="0">
                <a:latin typeface="Calibri" panose="020F0502020204030204" pitchFamily="34" charset="0"/>
                <a:ea typeface="Calibri" panose="020F0502020204030204" pitchFamily="34" charset="0"/>
                <a:cs typeface="Times New Roman" panose="02020603050405020304" pitchFamily="18" charset="0"/>
              </a:rPr>
              <a:t>  </a:t>
            </a:r>
            <a:r>
              <a:rPr lang="en-GB" sz="2800" b="1" dirty="0">
                <a:effectLst/>
                <a:latin typeface="Calibri" panose="020F0502020204030204" pitchFamily="34" charset="0"/>
                <a:ea typeface="Calibri" panose="020F0502020204030204" pitchFamily="34" charset="0"/>
                <a:cs typeface="Calibri" panose="020F0502020204030204" pitchFamily="34" charset="0"/>
              </a:rPr>
              <a:t>Please do not feel that you must use this format.</a:t>
            </a: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181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F44044-E8D0-4A76-9F2F-FD18920A537D}"/>
              </a:ext>
            </a:extLst>
          </p:cNvPr>
          <p:cNvSpPr txBox="1"/>
          <p:nvPr/>
        </p:nvSpPr>
        <p:spPr>
          <a:xfrm>
            <a:off x="423332" y="1284675"/>
            <a:ext cx="11345335" cy="4170437"/>
          </a:xfrm>
          <a:prstGeom prst="rect">
            <a:avLst/>
          </a:prstGeom>
          <a:noFill/>
        </p:spPr>
        <p:txBody>
          <a:bodyPr wrap="square">
            <a:spAutoFit/>
          </a:bodyPr>
          <a:lstStyle/>
          <a:p>
            <a:pPr>
              <a:lnSpc>
                <a:spcPct val="107000"/>
              </a:lnSpc>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Encourage pupils to ask you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questions</a:t>
            </a:r>
            <a:r>
              <a:rPr lang="en-GB" sz="2800" b="1" dirty="0">
                <a:effectLst/>
                <a:latin typeface="Calibri" panose="020F0502020204030204" pitchFamily="34" charset="0"/>
                <a:ea typeface="Calibri" panose="020F0502020204030204" pitchFamily="34" charset="0"/>
                <a:cs typeface="Calibri" panose="020F0502020204030204" pitchFamily="34" charset="0"/>
              </a:rPr>
              <a:t>: they learn more effectively this way.</a:t>
            </a:r>
          </a:p>
          <a:p>
            <a:pPr>
              <a:lnSpc>
                <a:spcPct val="107000"/>
              </a:lnSpc>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Teachers have been requested to ask their pupils to prepare some relevant questions in advance, and these can be taken at appropriate points.  </a:t>
            </a:r>
          </a:p>
          <a:p>
            <a:pPr>
              <a:lnSpc>
                <a:spcPct val="107000"/>
              </a:lnSpc>
              <a:spcAft>
                <a:spcPts val="800"/>
              </a:spcAft>
            </a:pPr>
            <a:endParaRPr lang="en-GB" sz="2800" b="1"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2800" b="1" dirty="0">
                <a:effectLst/>
                <a:latin typeface="Calibri" panose="020F0502020204030204" pitchFamily="34" charset="0"/>
                <a:ea typeface="Calibri" panose="020F0502020204030204" pitchFamily="34" charset="0"/>
                <a:cs typeface="Calibri" panose="020F0502020204030204" pitchFamily="34" charset="0"/>
              </a:rPr>
              <a:t>You are likely to be asked medically related questions outside the scope of this Guide.  There is a list of </a:t>
            </a:r>
            <a:r>
              <a:rPr lang="en-GB"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useful websites </a:t>
            </a:r>
            <a:r>
              <a:rPr lang="en-GB" sz="2800" b="1" dirty="0">
                <a:effectLst/>
                <a:latin typeface="Calibri" panose="020F0502020204030204" pitchFamily="34" charset="0"/>
                <a:ea typeface="Calibri" panose="020F0502020204030204" pitchFamily="34" charset="0"/>
                <a:cs typeface="Calibri" panose="020F0502020204030204" pitchFamily="34" charset="0"/>
              </a:rPr>
              <a:t>relating to questions asked by pupils in previous years.</a:t>
            </a:r>
          </a:p>
          <a:p>
            <a:pPr>
              <a:lnSpc>
                <a:spcPct val="107000"/>
              </a:lnSpc>
              <a:spcAft>
                <a:spcPts val="800"/>
              </a:spcAft>
            </a:pPr>
            <a:endParaRPr lang="en-GB" sz="2800" b="1"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72706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33C75FFCDA2147B3DC9549722D19AF" ma:contentTypeVersion="17" ma:contentTypeDescription="Create a new document." ma:contentTypeScope="" ma:versionID="3768645e978f2e9521aa6a74bd0b52ab">
  <xsd:schema xmlns:xsd="http://www.w3.org/2001/XMLSchema" xmlns:xs="http://www.w3.org/2001/XMLSchema" xmlns:p="http://schemas.microsoft.com/office/2006/metadata/properties" xmlns:ns2="88ecca78-7546-4794-9173-3762de6cf76e" xmlns:ns3="d45acf0a-8df8-42f3-826f-00e85d3ad459" targetNamespace="http://schemas.microsoft.com/office/2006/metadata/properties" ma:root="true" ma:fieldsID="e5969e0e018d1ca2a26a826396f6186f" ns2:_="" ns3:_="">
    <xsd:import namespace="88ecca78-7546-4794-9173-3762de6cf76e"/>
    <xsd:import namespace="d45acf0a-8df8-42f3-826f-00e85d3ad45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ecca78-7546-4794-9173-3762de6cf7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0000000-0000-0000-0000-000000000000" ma:termSetId="00000000-0000-0000-0000-000000000000" ma:anchorId="00000000-0000-0000-0000-000000000000" ma:open="fals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45acf0a-8df8-42f3-826f-00e85d3ad45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cdf323a-a74c-4397-97a7-35daa824d179}" ma:internalName="TaxCatchAll" ma:showField="CatchAllData" ma:web="d45acf0a-8df8-42f3-826f-00e85d3ad45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4CCCE0-1953-4E25-AA5D-707736FF5439}"/>
</file>

<file path=customXml/itemProps2.xml><?xml version="1.0" encoding="utf-8"?>
<ds:datastoreItem xmlns:ds="http://schemas.openxmlformats.org/officeDocument/2006/customXml" ds:itemID="{3C61CC96-648F-43DC-8472-4B15E12E96E2}"/>
</file>

<file path=docProps/app.xml><?xml version="1.0" encoding="utf-8"?>
<Properties xmlns="http://schemas.openxmlformats.org/officeDocument/2006/extended-properties" xmlns:vt="http://schemas.openxmlformats.org/officeDocument/2006/docPropsVTypes">
  <TotalTime>944</TotalTime>
  <Words>1230</Words>
  <Application>Microsoft Office PowerPoint</Application>
  <PresentationFormat>Widescreen</PresentationFormat>
  <Paragraphs>100</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Calibri Light</vt:lpstr>
      <vt:lpstr>Carlito</vt:lpstr>
      <vt:lpstr>Comic Sans MS</vt:lpstr>
      <vt:lpstr>Courier</vt:lpstr>
      <vt:lpstr>Garamond</vt:lpstr>
      <vt:lpstr>Palatino Linotype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27   Powerpoint: MIPS Introduction (Developing)</dc:title>
  <dc:creator>Martin Brown</dc:creator>
  <cp:lastModifiedBy>martinbrown742@outlook.com</cp:lastModifiedBy>
  <cp:revision>28</cp:revision>
  <cp:lastPrinted>2021-10-20T18:57:07Z</cp:lastPrinted>
  <dcterms:created xsi:type="dcterms:W3CDTF">2021-10-09T10:35:29Z</dcterms:created>
  <dcterms:modified xsi:type="dcterms:W3CDTF">2023-10-02T20:33:50Z</dcterms:modified>
</cp:coreProperties>
</file>