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6" r:id="rId4"/>
    <p:sldId id="271" r:id="rId5"/>
    <p:sldId id="269" r:id="rId6"/>
    <p:sldId id="267" r:id="rId7"/>
    <p:sldId id="268" r:id="rId8"/>
  </p:sldIdLst>
  <p:sldSz cx="12192000" cy="6858000"/>
  <p:notesSz cx="9372600" cy="7086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0AAE-39DC-4D18-A956-3EBBA883E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D5B16-8179-443B-B0A3-F1451BF26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BFEFD-5CE7-4DEF-9CB8-0583A56B9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6B5C0-B178-4245-8985-BFD13C15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3F0EB-2DB4-4569-A34C-48E4E7EE4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1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626B2-1E1F-4AE5-82F8-18670A01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C85C2-FD04-495F-B31F-F3A06A11C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83655-D1FF-4401-A3BF-2E2F0E66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FC1D1-27BC-4AA0-96F8-FC92F84E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C971A-9F1C-4EA0-9DC4-74B97ED1F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36A2A-3273-4355-A32D-DCA4545EE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797EA-B249-465E-82EE-3818C9A80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BA023-F8CF-4C54-8985-E02E8187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4E4F8-2741-4A48-A52E-B7067F19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498B-93CC-4331-A57C-34454061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7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193C-BFF3-4736-A894-3CCC3D6D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905BA-A191-4361-B22F-58C7D9F6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35F9-AB3E-405B-AF73-96B38E2F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9201E-1C79-49C6-8EFE-9B5354D8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BDDFE-592A-4B2F-B57C-DC90D281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5511-3ED5-4B97-914F-241A212E6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998B4-6DA5-4472-A5D8-6D2B24D17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F99D5-E65B-4F48-A924-1E8933069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78DE4-80FA-43D8-AA70-438BED99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D1AF4-3991-4590-A647-1A02EFDF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2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E46E-C551-4FAC-AE76-5F8AE410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481E0-38FD-42E9-93E3-FCCB782EC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6146A-9F40-44AE-B812-166E86573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6DA2D-8CB3-4121-ADBB-84A21346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93799-E9C7-4109-A1F0-D44F79A2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A8DC4-E643-4AF6-AFE2-26DBC114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B3F3-EC84-4EF8-8EE6-B3F1CD52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9DBCE-CE9B-4DEE-9BB0-979FD58C6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50B85-5500-4EBE-8C46-2B9A3B630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26FD7-A865-4CC1-A778-C31EA4D8B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20EBD-0B79-4725-A5B5-B17C12FA4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64BD80-1873-423C-9A57-E94B6D35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0A5AB-A9EB-4C64-A0DE-8D6DC1A2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D2815-35C2-4688-85D3-F759922A0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50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C65DD-FFA2-4D70-A4C4-852C947B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5362A-CD21-4F37-BAA9-6315D3E7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CD869-B525-4BAE-8F9A-C560847D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2ABB1-52BB-4E37-AF50-B215991C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8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E4E37-5867-4394-8304-62386443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8C448-8BA9-4F90-B510-12C18E68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5AA00-335B-406D-85FB-BB23A944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1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5F73B-2F79-4FD7-A348-4E19663F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EBE3A-2B41-44C2-8EAC-974B0E0B5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0E7F1-50C9-479D-9560-8D4209A1E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04EA4-1DE9-4F26-BA5B-F022D9AF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90506-B242-499D-8E31-3FF6629A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943FE-4A2F-44FD-9A80-B9FF6536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9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A31A-258A-4944-B69F-5F8839490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B7BDC-4677-4ADC-94AF-40A5CC48C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A8D92-F115-4CC5-875D-6863E4FF6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E9834-A688-4C13-A31E-EB26885B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A7272-26C4-40F1-AD45-2C088344E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32037-124D-4B43-AF2A-4EA67322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6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E01F4-02AB-458D-BFC0-67C7A11D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E9F3D-8FB0-4759-8349-E2D421B5C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B9011-936F-4F73-8C8C-66B0C3E13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78CB-E0FB-41DA-AF6D-6F9AA392AE8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D3930-9D02-42F8-B821-B742131CB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9DA50-83C1-47D9-AC4C-4BE202003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405FD-7150-4B8E-A7E5-265316F6E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1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C929D-5B92-48B5-9A6F-7F0097D57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784" y="422906"/>
            <a:ext cx="10499530" cy="612718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400"/>
              </a:spcAft>
              <a:buNone/>
            </a:pPr>
            <a:r>
              <a:rPr lang="en-US" sz="6600" b="1" dirty="0">
                <a:solidFill>
                  <a:srgbClr val="FF0000"/>
                </a:solidFill>
                <a:effectLst/>
                <a:latin typeface="Carlito"/>
                <a:ea typeface="Carlito"/>
                <a:cs typeface="Carlito"/>
              </a:rPr>
              <a:t>Medics in Primary Schools</a:t>
            </a:r>
            <a:endParaRPr lang="en-US" sz="3600" b="1" dirty="0">
              <a:solidFill>
                <a:srgbClr val="0070C0"/>
              </a:solidFill>
              <a:effectLst/>
              <a:latin typeface="Carlito"/>
              <a:ea typeface="Carlito"/>
              <a:cs typeface="Carlito"/>
            </a:endParaRPr>
          </a:p>
          <a:p>
            <a:pPr marL="0" indent="0" algn="ctr">
              <a:spcAft>
                <a:spcPts val="40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effectLst/>
                <a:latin typeface="Carlito"/>
                <a:ea typeface="Carlito"/>
                <a:cs typeface="Carlito"/>
              </a:rPr>
              <a:t>Autumn 2023 </a:t>
            </a:r>
          </a:p>
          <a:p>
            <a:pPr marL="0" indent="0" algn="ctr">
              <a:spcAft>
                <a:spcPts val="40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effectLst/>
                <a:latin typeface="Carlito"/>
                <a:ea typeface="Carlito"/>
                <a:cs typeface="Carlito"/>
              </a:rPr>
              <a:t>Mid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Carlito"/>
                <a:ea typeface="Carlito"/>
                <a:cs typeface="Carlito"/>
              </a:rPr>
              <a:t>Programme</a:t>
            </a:r>
            <a:r>
              <a:rPr lang="en-US" sz="3600" b="1" dirty="0">
                <a:solidFill>
                  <a:srgbClr val="0070C0"/>
                </a:solidFill>
                <a:effectLst/>
                <a:latin typeface="Carlito"/>
                <a:ea typeface="Carlito"/>
                <a:cs typeface="Carlito"/>
              </a:rPr>
              <a:t> Review</a:t>
            </a:r>
          </a:p>
          <a:p>
            <a:pPr marL="0" indent="0" algn="ctr">
              <a:spcAft>
                <a:spcPts val="400"/>
              </a:spcAft>
              <a:buNone/>
            </a:pPr>
            <a:r>
              <a:rPr lang="en-US" sz="4800" b="1" dirty="0">
                <a:solidFill>
                  <a:srgbClr val="FF0000"/>
                </a:solidFill>
                <a:latin typeface="Carlito"/>
                <a:ea typeface="Carlito"/>
                <a:cs typeface="Carlito"/>
              </a:rPr>
              <a:t>QUB Future-Ready / </a:t>
            </a:r>
            <a:r>
              <a:rPr lang="en-US" sz="4800" b="1" dirty="0" err="1">
                <a:solidFill>
                  <a:srgbClr val="FF0000"/>
                </a:solidFill>
                <a:latin typeface="Carlito"/>
                <a:ea typeface="Carlito"/>
                <a:cs typeface="Carlito"/>
              </a:rPr>
              <a:t>DegreePlus</a:t>
            </a:r>
            <a:endParaRPr lang="en-US" sz="4800" b="1" dirty="0">
              <a:solidFill>
                <a:srgbClr val="FF0000"/>
              </a:solidFill>
              <a:latin typeface="Carlito"/>
              <a:ea typeface="Carlito"/>
              <a:cs typeface="Carlito"/>
            </a:endParaRPr>
          </a:p>
          <a:p>
            <a:pPr marL="0" indent="0" algn="ctr">
              <a:spcAft>
                <a:spcPts val="40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effectLst/>
                <a:latin typeface="Carlito"/>
                <a:ea typeface="Carlito"/>
                <a:cs typeface="Carlito"/>
              </a:rPr>
              <a:t>A QUEEN’S UNIVERSITY / SENTINUS PROGRAMME</a:t>
            </a:r>
          </a:p>
          <a:p>
            <a:pPr marL="0" indent="0" algn="ctr">
              <a:spcAft>
                <a:spcPts val="400"/>
              </a:spcAft>
              <a:buNone/>
            </a:pPr>
            <a:endParaRPr lang="en-US" sz="3600" b="1" dirty="0">
              <a:solidFill>
                <a:srgbClr val="0070C0"/>
              </a:solidFill>
              <a:latin typeface="Carlito"/>
              <a:ea typeface="Carlito"/>
              <a:cs typeface="Carlito"/>
            </a:endParaRPr>
          </a:p>
          <a:p>
            <a:pPr marL="0" indent="0" algn="ctr">
              <a:spcAft>
                <a:spcPts val="400"/>
              </a:spcAft>
              <a:buNone/>
            </a:pPr>
            <a:endParaRPr lang="en-GB" sz="3600" dirty="0">
              <a:effectLst/>
              <a:latin typeface="Carlito"/>
              <a:ea typeface="Carlito"/>
              <a:cs typeface="Carlito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F00961-F2B9-331C-9626-C7244C2D4C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3828" y="5031284"/>
            <a:ext cx="3795362" cy="1594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F83EA9-0335-0C13-894C-19F74B1273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0856" y="5285785"/>
            <a:ext cx="4677316" cy="106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801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6DF8F6-8543-A95D-7365-0E9D49D6A2C7}"/>
              </a:ext>
            </a:extLst>
          </p:cNvPr>
          <p:cNvSpPr txBox="1"/>
          <p:nvPr/>
        </p:nvSpPr>
        <p:spPr>
          <a:xfrm>
            <a:off x="723569" y="646043"/>
            <a:ext cx="1047186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QUB Future-Ready Award / </a:t>
            </a:r>
            <a:r>
              <a:rPr lang="en-US" sz="4400" b="1" dirty="0" err="1">
                <a:solidFill>
                  <a:srgbClr val="FF0000"/>
                </a:solidFill>
              </a:rPr>
              <a:t>DegreePlus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</a:p>
          <a:p>
            <a:pPr algn="l"/>
            <a:endParaRPr lang="en-US" sz="2800" b="1" i="0" dirty="0">
              <a:solidFill>
                <a:srgbClr val="2F2F2F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2800" b="1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Why should I apply for the Future-Ready Award?</a:t>
            </a:r>
          </a:p>
          <a:p>
            <a:pPr algn="l"/>
            <a:endParaRPr lang="en-US" sz="2800" b="0" i="0" dirty="0">
              <a:solidFill>
                <a:srgbClr val="2F2F2F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2800" b="1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The 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Future-Ready Award /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DegreePlus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800" b="1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is an employability award that allows you to gain formal recognition and a certificate for the extracurricular experience you gain during your time at Queen’s.</a:t>
            </a:r>
          </a:p>
          <a:p>
            <a:pPr algn="l"/>
            <a:r>
              <a:rPr lang="en-US" sz="2800" b="1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/>
            <a:r>
              <a:rPr lang="en-US" sz="2800" b="1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The award enables you to articulate your learning and signals to employers that you have developed essential skills required to succeed in the workplace.</a:t>
            </a:r>
            <a:br>
              <a:rPr lang="en-US" sz="2800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31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7A96B641-40EC-6F91-8236-67BE1F1FB510}"/>
              </a:ext>
            </a:extLst>
          </p:cNvPr>
          <p:cNvSpPr txBox="1">
            <a:spLocks/>
          </p:cNvSpPr>
          <p:nvPr/>
        </p:nvSpPr>
        <p:spPr>
          <a:xfrm>
            <a:off x="569843" y="564541"/>
            <a:ext cx="11253747" cy="53114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MIPS Extension </a:t>
            </a:r>
            <a:r>
              <a:rPr lang="en-US" sz="4400" b="1" dirty="0"/>
              <a:t>(Future-Ready Award)</a:t>
            </a:r>
          </a:p>
          <a:p>
            <a:pPr marL="0" indent="0">
              <a:buNone/>
            </a:pPr>
            <a:r>
              <a:rPr lang="en-US" b="1" dirty="0"/>
              <a:t>Support your school class through a project developing some ideas from MIPS to a celebration event at the end of the school year.</a:t>
            </a:r>
          </a:p>
          <a:p>
            <a:pPr marL="0" indent="0">
              <a:buNone/>
            </a:pPr>
            <a:r>
              <a:rPr lang="en-US" b="1" dirty="0"/>
              <a:t>Single Route (at least 30 hours) – </a:t>
            </a:r>
          </a:p>
          <a:p>
            <a:pPr marL="0" indent="0">
              <a:buNone/>
            </a:pPr>
            <a:r>
              <a:rPr lang="en-US" sz="2800" b="1" dirty="0"/>
              <a:t>Following consultation with the pupils and class teacher,                              (1) present a morning or afternoon’s introduction to a medically-related project in mid-February,                                                                                                           (2) followed by about six 60 – 90 minutes interaction sessions during February,                                                                                                                  </a:t>
            </a:r>
            <a:r>
              <a:rPr lang="en-US" b="1" dirty="0"/>
              <a:t>  </a:t>
            </a:r>
            <a:r>
              <a:rPr lang="en-US" sz="2800" b="1" dirty="0"/>
              <a:t>(3) to an in-school presentation by pupils in May, </a:t>
            </a:r>
            <a:r>
              <a:rPr lang="en-US" b="1" dirty="0"/>
              <a:t>                                          (4) attendance and support for a Celebration Event at QUB in late May, and (5) entry to the </a:t>
            </a:r>
            <a:r>
              <a:rPr lang="en-US" b="1" dirty="0" err="1"/>
              <a:t>Sentinus</a:t>
            </a:r>
            <a:r>
              <a:rPr lang="en-US" b="1" dirty="0"/>
              <a:t> Young Innovators competition in mid-June.  	</a:t>
            </a:r>
          </a:p>
        </p:txBody>
      </p:sp>
    </p:spTree>
    <p:extLst>
      <p:ext uri="{BB962C8B-B14F-4D97-AF65-F5344CB8AC3E}">
        <p14:creationId xmlns:p14="http://schemas.microsoft.com/office/powerpoint/2010/main" val="285193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790B35-9ACC-81DE-A938-1A90B6F8D84E}"/>
              </a:ext>
            </a:extLst>
          </p:cNvPr>
          <p:cNvSpPr txBox="1"/>
          <p:nvPr/>
        </p:nvSpPr>
        <p:spPr>
          <a:xfrm>
            <a:off x="648783" y="535616"/>
            <a:ext cx="1022516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</a:rPr>
              <a:t>MIPS Extension </a:t>
            </a:r>
            <a:r>
              <a:rPr lang="en-US" sz="4400" b="1" dirty="0"/>
              <a:t>(Future-Ready Award)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Combined Route (at least 15 hours) – </a:t>
            </a:r>
          </a:p>
          <a:p>
            <a:pPr marL="0" indent="0">
              <a:buNone/>
            </a:pPr>
            <a:r>
              <a:rPr lang="en-US" sz="2800" b="1" dirty="0"/>
              <a:t>Following consultation with the pupils and class teacher,                              (1) present a morning or afternoon’s introduction to a medically-related project in mid-February,                                                                                                           (2) followed by about six 60 – 90 minutes interaction sessions during February,                                                                                                                    (3) to an in-school presentation by pupils in May. 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An additional </a:t>
            </a:r>
            <a:r>
              <a:rPr lang="en-US" sz="2800" b="1" dirty="0" err="1"/>
              <a:t>programme</a:t>
            </a:r>
            <a:r>
              <a:rPr lang="en-US" sz="2800" b="1" dirty="0"/>
              <a:t> is required for Future-ready qualification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5894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950157-EFC4-FA75-62B1-B51FB668196E}"/>
              </a:ext>
            </a:extLst>
          </p:cNvPr>
          <p:cNvSpPr txBox="1"/>
          <p:nvPr/>
        </p:nvSpPr>
        <p:spPr>
          <a:xfrm>
            <a:off x="747423" y="524785"/>
            <a:ext cx="10805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Topics </a:t>
            </a:r>
            <a:r>
              <a:rPr lang="en-US" sz="4800" b="1" dirty="0">
                <a:solidFill>
                  <a:srgbClr val="FF0000"/>
                </a:solidFill>
              </a:rPr>
              <a:t>of previous </a:t>
            </a:r>
            <a:r>
              <a:rPr lang="en-US" sz="4800" b="1" dirty="0" err="1">
                <a:solidFill>
                  <a:srgbClr val="FF0000"/>
                </a:solidFill>
              </a:rPr>
              <a:t>programmes</a:t>
            </a:r>
            <a:endParaRPr lang="en-GB" sz="4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07F05-D184-788F-44F2-D55BA984998A}"/>
              </a:ext>
            </a:extLst>
          </p:cNvPr>
          <p:cNvSpPr txBox="1"/>
          <p:nvPr/>
        </p:nvSpPr>
        <p:spPr>
          <a:xfrm>
            <a:off x="806992" y="1355782"/>
            <a:ext cx="10805822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400"/>
              </a:spcAft>
            </a:pPr>
            <a:r>
              <a:rPr lang="en-GB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Investigating the effect of chemicals on bacterial growth. 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400"/>
              </a:spcAft>
            </a:pPr>
            <a:r>
              <a:rPr lang="en-GB" sz="2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Investigating how the human body defends itself against disease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400"/>
              </a:spcAft>
            </a:pPr>
            <a:r>
              <a:rPr lang="en-GB" sz="2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Devising a healthy menu.  Testing foods for vitamin C and starch.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Showing the consequences of ignoring hygiene rules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Fighting disease.  Microbes: viruses, bacteria and fungi.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400"/>
              </a:spcAft>
            </a:pPr>
            <a:r>
              <a:rPr lang="en-GB" sz="2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Identifying the components of skin.  Studying how fingerprints are used in security technologies.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400"/>
              </a:spcAft>
            </a:pPr>
            <a:r>
              <a:rPr lang="en-GB" sz="2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Learning about reactions of yeast with other food ingredients.  Learning about bread making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400"/>
              </a:spcAft>
            </a:pPr>
            <a:r>
              <a:rPr lang="en-GB" sz="2800" b="1" dirty="0">
                <a:solidFill>
                  <a:srgbClr val="8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Investigating helpful and harmful micro-organisms in food and medicines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6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E5C9441-2290-791D-4993-75332B691050}"/>
              </a:ext>
            </a:extLst>
          </p:cNvPr>
          <p:cNvSpPr txBox="1">
            <a:spLocks/>
          </p:cNvSpPr>
          <p:nvPr/>
        </p:nvSpPr>
        <p:spPr>
          <a:xfrm>
            <a:off x="870005" y="616023"/>
            <a:ext cx="10842266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MIPS Alternative </a:t>
            </a:r>
            <a:r>
              <a:rPr lang="en-US" sz="4400" b="1" dirty="0"/>
              <a:t>(Future-Ready Award)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Combined Route (at least 15 hours) </a:t>
            </a:r>
          </a:p>
          <a:p>
            <a:pPr marL="0" indent="0">
              <a:buNone/>
            </a:pPr>
            <a:r>
              <a:rPr lang="en-US" b="1" dirty="0"/>
              <a:t>– Online schools have access to MIPS for only a single year.  You are asked to design and provide a virtual lecture on one aspect of MIPS for online participating schools the year after their participation.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Single Route (at least 30 hours) </a:t>
            </a:r>
          </a:p>
          <a:p>
            <a:pPr marL="0" indent="0">
              <a:buNone/>
            </a:pPr>
            <a:r>
              <a:rPr lang="en-US" b="1" dirty="0"/>
              <a:t>– As above, but designing and providing virtual lectures on two or more connected aspects of MIPS.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52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E2A9D5-F920-1977-6C55-5808D29A2D68}"/>
              </a:ext>
            </a:extLst>
          </p:cNvPr>
          <p:cNvSpPr txBox="1"/>
          <p:nvPr/>
        </p:nvSpPr>
        <p:spPr>
          <a:xfrm>
            <a:off x="963827" y="667910"/>
            <a:ext cx="8146379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MiPS</a:t>
            </a:r>
            <a:r>
              <a:rPr lang="en-GB" sz="4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Extension: Work Record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6CC5BE-88F0-3534-2E78-6591434E5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33790"/>
              </p:ext>
            </p:extLst>
          </p:nvPr>
        </p:nvGraphicFramePr>
        <p:xfrm>
          <a:off x="963827" y="1466334"/>
          <a:ext cx="9489989" cy="4830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9989">
                  <a:extLst>
                    <a:ext uri="{9D8B030D-6E8A-4147-A177-3AD203B41FA5}">
                      <a16:colId xmlns:a16="http://schemas.microsoft.com/office/drawing/2014/main" val="3880075403"/>
                    </a:ext>
                  </a:extLst>
                </a:gridCol>
              </a:tblGrid>
              <a:tr h="45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Student’s Name:</a:t>
                      </a:r>
                      <a:endParaRPr lang="en-GB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043749"/>
                  </a:ext>
                </a:extLst>
              </a:tr>
              <a:tr h="45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School Supported:</a:t>
                      </a:r>
                      <a:endParaRPr lang="en-GB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601018"/>
                  </a:ext>
                </a:extLst>
              </a:tr>
              <a:tr h="3534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Title of Project: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Activity headings: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Brief title describing session’s activity (2 – 5 words)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Details of activity (15 – 30 words)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</a:rPr>
                        <a:t>Hours Spent  (Target – Combined: 15 hours, Single: 30 hours)</a:t>
                      </a:r>
                      <a:endParaRPr lang="en-GB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0342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E09BD50-8E95-DD25-D485-2BD9F270B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067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258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532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Carlito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   Powerpoint: MIPS Introduction (Developing)</dc:title>
  <dc:creator>Martin Brown</dc:creator>
  <cp:lastModifiedBy>Martin Brown</cp:lastModifiedBy>
  <cp:revision>30</cp:revision>
  <cp:lastPrinted>2023-12-04T10:15:42Z</cp:lastPrinted>
  <dcterms:created xsi:type="dcterms:W3CDTF">2021-10-09T10:35:29Z</dcterms:created>
  <dcterms:modified xsi:type="dcterms:W3CDTF">2023-12-08T19:56:09Z</dcterms:modified>
</cp:coreProperties>
</file>